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446" r:id="rId2"/>
    <p:sldId id="505" r:id="rId3"/>
    <p:sldId id="506" r:id="rId4"/>
    <p:sldId id="512" r:id="rId5"/>
    <p:sldId id="507" r:id="rId6"/>
    <p:sldId id="513" r:id="rId7"/>
    <p:sldId id="508" r:id="rId8"/>
    <p:sldId id="509" r:id="rId9"/>
  </p:sldIdLst>
  <p:sldSz cx="9144000" cy="6858000" type="screen4x3"/>
  <p:notesSz cx="7102475" cy="10231438"/>
  <p:defaultTextStyle>
    <a:defPPr>
      <a:defRPr lang="en-US"/>
    </a:defPPr>
    <a:lvl1pPr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5F5F5F"/>
    <a:srgbClr val="FFFF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56" autoAdjust="0"/>
    <p:restoredTop sz="99293" autoAdjust="0"/>
  </p:normalViewPr>
  <p:slideViewPr>
    <p:cSldViewPr snapToGrid="0">
      <p:cViewPr varScale="1">
        <p:scale>
          <a:sx n="96" d="100"/>
          <a:sy n="96" d="100"/>
        </p:scale>
        <p:origin x="77" y="3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0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4022725" y="0"/>
            <a:ext cx="3078163" cy="512763"/>
          </a:xfrm>
          <a:prstGeom prst="rect">
            <a:avLst/>
          </a:prstGeom>
        </p:spPr>
        <p:txBody>
          <a:bodyPr vert="horz" lIns="91440" tIns="45720" rIns="91440" bIns="45720" rtlCol="0"/>
          <a:lstStyle>
            <a:lvl1pPr algn="r">
              <a:defRPr sz="1200"/>
            </a:lvl1pPr>
          </a:lstStyle>
          <a:p>
            <a:pPr>
              <a:defRPr/>
            </a:pPr>
            <a:fld id="{AAB61457-BD2A-432C-94AE-8164E635AB09}" type="datetimeFigureOut">
              <a:rPr lang="en-US"/>
              <a:pPr>
                <a:defRPr/>
              </a:pPr>
              <a:t>3/22/2026</a:t>
            </a:fld>
            <a:endParaRPr lang="en-US"/>
          </a:p>
        </p:txBody>
      </p:sp>
      <p:sp>
        <p:nvSpPr>
          <p:cNvPr id="4" name="Slide Image Placeholder 3"/>
          <p:cNvSpPr>
            <a:spLocks noGrp="1" noRot="1" noChangeAspect="1"/>
          </p:cNvSpPr>
          <p:nvPr>
            <p:ph type="sldImg" idx="2"/>
          </p:nvPr>
        </p:nvSpPr>
        <p:spPr>
          <a:xfrm>
            <a:off x="1249363" y="1279525"/>
            <a:ext cx="4603750" cy="3452813"/>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9613" y="4924425"/>
            <a:ext cx="5683250" cy="402748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718675"/>
            <a:ext cx="3078163" cy="512763"/>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4022725" y="9718675"/>
            <a:ext cx="3078163" cy="512763"/>
          </a:xfrm>
          <a:prstGeom prst="rect">
            <a:avLst/>
          </a:prstGeom>
        </p:spPr>
        <p:txBody>
          <a:bodyPr vert="horz" lIns="91440" tIns="45720" rIns="91440" bIns="45720" rtlCol="0" anchor="b"/>
          <a:lstStyle>
            <a:lvl1pPr algn="r">
              <a:defRPr sz="1200"/>
            </a:lvl1pPr>
          </a:lstStyle>
          <a:p>
            <a:pPr>
              <a:defRPr/>
            </a:pPr>
            <a:fld id="{94B90FEC-FB66-46B0-B9C5-30CBCBE2C8CA}" type="slidenum">
              <a:rPr lang="en-US"/>
              <a:pPr>
                <a:defRPr/>
              </a:pPr>
              <a:t>‹#›</a:t>
            </a:fld>
            <a:endParaRPr lang="en-US"/>
          </a:p>
        </p:txBody>
      </p:sp>
    </p:spTree>
    <p:extLst>
      <p:ext uri="{BB962C8B-B14F-4D97-AF65-F5344CB8AC3E}">
        <p14:creationId xmlns:p14="http://schemas.microsoft.com/office/powerpoint/2010/main" val="35329563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DD82A7F6-432D-4FAE-984D-AEC3ADA76C33}" type="slidenum">
              <a:rPr lang="en-US" altLang="en-US" sz="1200" smtClean="0"/>
              <a:pPr/>
              <a:t>1</a:t>
            </a:fld>
            <a:endParaRPr lang="en-US" altLang="en-US" sz="1200"/>
          </a:p>
        </p:txBody>
      </p:sp>
    </p:spTree>
    <p:extLst>
      <p:ext uri="{BB962C8B-B14F-4D97-AF65-F5344CB8AC3E}">
        <p14:creationId xmlns:p14="http://schemas.microsoft.com/office/powerpoint/2010/main" val="4234051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127F4CC7-D2CB-4E5E-9F19-9203BACCE1FD}" type="slidenum">
              <a:rPr lang="en-US" altLang="en-US" sz="1200" smtClean="0"/>
              <a:pPr/>
              <a:t>2</a:t>
            </a:fld>
            <a:endParaRPr lang="en-US" altLang="en-US" sz="1200"/>
          </a:p>
        </p:txBody>
      </p:sp>
    </p:spTree>
    <p:extLst>
      <p:ext uri="{BB962C8B-B14F-4D97-AF65-F5344CB8AC3E}">
        <p14:creationId xmlns:p14="http://schemas.microsoft.com/office/powerpoint/2010/main" val="3983348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934DCA4C-593F-4DA1-B6D4-83902EF686B2}" type="slidenum">
              <a:rPr lang="en-US" altLang="en-US" sz="1200" smtClean="0"/>
              <a:pPr/>
              <a:t>3</a:t>
            </a:fld>
            <a:endParaRPr lang="en-US" altLang="en-US" sz="1200"/>
          </a:p>
        </p:txBody>
      </p:sp>
    </p:spTree>
    <p:extLst>
      <p:ext uri="{BB962C8B-B14F-4D97-AF65-F5344CB8AC3E}">
        <p14:creationId xmlns:p14="http://schemas.microsoft.com/office/powerpoint/2010/main" val="3558437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508AF3E8-5BEF-4385-85BD-F090CF5ABB0C}" type="slidenum">
              <a:rPr lang="en-US" altLang="en-US" sz="1200" smtClean="0"/>
              <a:pPr/>
              <a:t>4</a:t>
            </a:fld>
            <a:endParaRPr lang="en-US" altLang="en-US" sz="1200"/>
          </a:p>
        </p:txBody>
      </p:sp>
    </p:spTree>
    <p:extLst>
      <p:ext uri="{BB962C8B-B14F-4D97-AF65-F5344CB8AC3E}">
        <p14:creationId xmlns:p14="http://schemas.microsoft.com/office/powerpoint/2010/main" val="1833141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4B13CEEA-72FE-4F43-8C26-8E5E2A13F335}" type="slidenum">
              <a:rPr lang="en-US" altLang="en-US" sz="1200" smtClean="0"/>
              <a:pPr/>
              <a:t>5</a:t>
            </a:fld>
            <a:endParaRPr lang="en-US" altLang="en-US" sz="1200"/>
          </a:p>
        </p:txBody>
      </p:sp>
    </p:spTree>
    <p:extLst>
      <p:ext uri="{BB962C8B-B14F-4D97-AF65-F5344CB8AC3E}">
        <p14:creationId xmlns:p14="http://schemas.microsoft.com/office/powerpoint/2010/main" val="2386100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D9F848F4-F554-4197-A5EA-BAA9EDF706A9}" type="slidenum">
              <a:rPr lang="en-US" altLang="en-US" sz="1200" smtClean="0"/>
              <a:pPr/>
              <a:t>6</a:t>
            </a:fld>
            <a:endParaRPr lang="en-US" altLang="en-US" sz="1200"/>
          </a:p>
        </p:txBody>
      </p:sp>
    </p:spTree>
    <p:extLst>
      <p:ext uri="{BB962C8B-B14F-4D97-AF65-F5344CB8AC3E}">
        <p14:creationId xmlns:p14="http://schemas.microsoft.com/office/powerpoint/2010/main" val="3300655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7162D050-2A19-4BDD-B14F-E29798CE78B2}" type="slidenum">
              <a:rPr lang="en-US" altLang="en-US" sz="1200" smtClean="0"/>
              <a:pPr/>
              <a:t>7</a:t>
            </a:fld>
            <a:endParaRPr lang="en-US" altLang="en-US" sz="1200"/>
          </a:p>
        </p:txBody>
      </p:sp>
    </p:spTree>
    <p:extLst>
      <p:ext uri="{BB962C8B-B14F-4D97-AF65-F5344CB8AC3E}">
        <p14:creationId xmlns:p14="http://schemas.microsoft.com/office/powerpoint/2010/main" val="130400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92F5F888-5800-47ED-8F0B-D309527DD1C7}" type="slidenum">
              <a:rPr lang="en-US" altLang="en-US" sz="1200" smtClean="0"/>
              <a:pPr/>
              <a:t>8</a:t>
            </a:fld>
            <a:endParaRPr lang="en-US" altLang="en-US" sz="1200"/>
          </a:p>
        </p:txBody>
      </p:sp>
    </p:spTree>
    <p:extLst>
      <p:ext uri="{BB962C8B-B14F-4D97-AF65-F5344CB8AC3E}">
        <p14:creationId xmlns:p14="http://schemas.microsoft.com/office/powerpoint/2010/main" val="1269039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 y="228600"/>
            <a:ext cx="1019175"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Line 4"/>
          <p:cNvSpPr>
            <a:spLocks noChangeShapeType="1"/>
          </p:cNvSpPr>
          <p:nvPr userDrawn="1"/>
        </p:nvSpPr>
        <p:spPr bwMode="auto">
          <a:xfrm>
            <a:off x="304800" y="1066800"/>
            <a:ext cx="853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Text Box 6"/>
          <p:cNvSpPr txBox="1">
            <a:spLocks noChangeArrowheads="1"/>
          </p:cNvSpPr>
          <p:nvPr userDrawn="1"/>
        </p:nvSpPr>
        <p:spPr bwMode="auto">
          <a:xfrm>
            <a:off x="6629400" y="6384925"/>
            <a:ext cx="25146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r" eaLnBrk="1" hangingPunct="1">
              <a:spcBef>
                <a:spcPct val="50000"/>
              </a:spcBef>
              <a:defRPr/>
            </a:pPr>
            <a:r>
              <a:rPr lang="en-US" sz="1000">
                <a:latin typeface="Times New Roman" pitchFamily="18" charset="0"/>
              </a:rPr>
              <a:t>Technical University of Cluj Napoca</a:t>
            </a:r>
          </a:p>
          <a:p>
            <a:pPr algn="r" eaLnBrk="1" hangingPunct="1">
              <a:spcBef>
                <a:spcPct val="50000"/>
              </a:spcBef>
              <a:defRPr/>
            </a:pPr>
            <a:r>
              <a:rPr lang="en-US" sz="1000">
                <a:latin typeface="Times New Roman" pitchFamily="18" charset="0"/>
              </a:rPr>
              <a:t>Computer Science Department</a:t>
            </a:r>
            <a:endParaRPr lang="ro-RO" sz="1000">
              <a:latin typeface="Times New Roman" pitchFamily="18" charset="0"/>
            </a:endParaRPr>
          </a:p>
        </p:txBody>
      </p:sp>
    </p:spTree>
    <p:extLst>
      <p:ext uri="{BB962C8B-B14F-4D97-AF65-F5344CB8AC3E}">
        <p14:creationId xmlns:p14="http://schemas.microsoft.com/office/powerpoint/2010/main" val="2558706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8274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2077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92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48401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8099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4485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43416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6412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15842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77293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28600" y="228600"/>
            <a:ext cx="1019175"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7" name="Line 9"/>
          <p:cNvSpPr>
            <a:spLocks noChangeShapeType="1"/>
          </p:cNvSpPr>
          <p:nvPr userDrawn="1"/>
        </p:nvSpPr>
        <p:spPr bwMode="auto">
          <a:xfrm>
            <a:off x="304800" y="1066800"/>
            <a:ext cx="853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 name="Rectangle 12"/>
          <p:cNvSpPr>
            <a:spLocks noGrp="1" noChangeArrowheads="1"/>
          </p:cNvSpPr>
          <p:nvPr>
            <p:ph type="title"/>
          </p:nvPr>
        </p:nvSpPr>
        <p:spPr bwMode="auto">
          <a:xfrm>
            <a:off x="1295400" y="228600"/>
            <a:ext cx="6477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o-RO" altLang="en-US"/>
              <a:t>Click to edit Master title style</a:t>
            </a:r>
          </a:p>
        </p:txBody>
      </p:sp>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200" b="1">
          <a:solidFill>
            <a:schemeClr val="accent2"/>
          </a:solidFill>
          <a:latin typeface="+mj-lt"/>
          <a:ea typeface="+mj-ea"/>
          <a:cs typeface="+mj-cs"/>
        </a:defRPr>
      </a:lvl1pPr>
      <a:lvl2pPr algn="ctr" rtl="0" eaLnBrk="0" fontAlgn="base" hangingPunct="0">
        <a:spcBef>
          <a:spcPct val="0"/>
        </a:spcBef>
        <a:spcAft>
          <a:spcPct val="0"/>
        </a:spcAft>
        <a:defRPr sz="3200" b="1">
          <a:solidFill>
            <a:schemeClr val="accent2"/>
          </a:solidFill>
          <a:latin typeface="Arial" charset="0"/>
        </a:defRPr>
      </a:lvl2pPr>
      <a:lvl3pPr algn="ctr" rtl="0" eaLnBrk="0" fontAlgn="base" hangingPunct="0">
        <a:spcBef>
          <a:spcPct val="0"/>
        </a:spcBef>
        <a:spcAft>
          <a:spcPct val="0"/>
        </a:spcAft>
        <a:defRPr sz="3200" b="1">
          <a:solidFill>
            <a:schemeClr val="accent2"/>
          </a:solidFill>
          <a:latin typeface="Arial" charset="0"/>
        </a:defRPr>
      </a:lvl3pPr>
      <a:lvl4pPr algn="ctr" rtl="0" eaLnBrk="0" fontAlgn="base" hangingPunct="0">
        <a:spcBef>
          <a:spcPct val="0"/>
        </a:spcBef>
        <a:spcAft>
          <a:spcPct val="0"/>
        </a:spcAft>
        <a:defRPr sz="3200" b="1">
          <a:solidFill>
            <a:schemeClr val="accent2"/>
          </a:solidFill>
          <a:latin typeface="Arial" charset="0"/>
        </a:defRPr>
      </a:lvl4pPr>
      <a:lvl5pPr algn="ctr" rtl="0" eaLnBrk="0" fontAlgn="base" hangingPunct="0">
        <a:spcBef>
          <a:spcPct val="0"/>
        </a:spcBef>
        <a:spcAft>
          <a:spcPct val="0"/>
        </a:spcAft>
        <a:defRPr sz="3200" b="1">
          <a:solidFill>
            <a:schemeClr val="accent2"/>
          </a:solidFill>
          <a:latin typeface="Arial" charset="0"/>
        </a:defRPr>
      </a:lvl5pPr>
      <a:lvl6pPr marL="457200" algn="ctr" rtl="0" fontAlgn="base">
        <a:spcBef>
          <a:spcPct val="0"/>
        </a:spcBef>
        <a:spcAft>
          <a:spcPct val="0"/>
        </a:spcAft>
        <a:defRPr sz="3200" b="1">
          <a:solidFill>
            <a:schemeClr val="accent2"/>
          </a:solidFill>
          <a:latin typeface="Arial" charset="0"/>
        </a:defRPr>
      </a:lvl6pPr>
      <a:lvl7pPr marL="914400" algn="ctr" rtl="0" fontAlgn="base">
        <a:spcBef>
          <a:spcPct val="0"/>
        </a:spcBef>
        <a:spcAft>
          <a:spcPct val="0"/>
        </a:spcAft>
        <a:defRPr sz="3200" b="1">
          <a:solidFill>
            <a:schemeClr val="accent2"/>
          </a:solidFill>
          <a:latin typeface="Arial" charset="0"/>
        </a:defRPr>
      </a:lvl7pPr>
      <a:lvl8pPr marL="1371600" algn="ctr" rtl="0" fontAlgn="base">
        <a:spcBef>
          <a:spcPct val="0"/>
        </a:spcBef>
        <a:spcAft>
          <a:spcPct val="0"/>
        </a:spcAft>
        <a:defRPr sz="3200" b="1">
          <a:solidFill>
            <a:schemeClr val="accent2"/>
          </a:solidFill>
          <a:latin typeface="Arial" charset="0"/>
        </a:defRPr>
      </a:lvl8pPr>
      <a:lvl9pPr marL="1828800" algn="ctr" rtl="0" fontAlgn="base">
        <a:spcBef>
          <a:spcPct val="0"/>
        </a:spcBef>
        <a:spcAft>
          <a:spcPct val="0"/>
        </a:spcAft>
        <a:defRPr sz="3200" b="1">
          <a:solidFill>
            <a:schemeClr val="accent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ac.utcluj.ro/practica.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ac.utcluj.ro/practica.html?file=files/Acasa/Site/documente/practica/Regulament%20pentru%20desfasurarea%20activitatii%20de%20practica%20tehnologica.pdf&amp;cid=103"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docs.google.com/spreadsheets/d/1sg5gYetpmEPVcYi5X5TjAqE2-sQkQfIrypnb2ZnmvWM/edit#gid=826704125"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ac.utcluj.ro/practica.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ocs.google.com/spreadsheets/d/1sg5gYetpmEPVcYi5X5TjAqE2-sQkQfIrypnb2ZnmvWM/edit#gid=82670412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ac.utcluj.ro/practica.html?file=files/Acasa/Site/documente/practica/2024%20OCT%2011%20Conventie%20cadru%20AC.doc&amp;cid=10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mailto:simona.martis@staff.utcluj.ro" TargetMode="External"/><Relationship Id="rId4" Type="http://schemas.openxmlformats.org/officeDocument/2006/relationships/hyperlink" Target="https://ac.utcluj.ro/practica.html?file=files/Acasa/Site/documente/practica/Portofoliu%20de%20practica%20(1).doc&amp;cid=103"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simona.martis@staff.utcluj.ro"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Text Box 5"/>
          <p:cNvSpPr txBox="1">
            <a:spLocks noChangeArrowheads="1"/>
          </p:cNvSpPr>
          <p:nvPr/>
        </p:nvSpPr>
        <p:spPr bwMode="auto">
          <a:xfrm>
            <a:off x="228600" y="2514600"/>
            <a:ext cx="86106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spcBef>
                <a:spcPct val="50000"/>
              </a:spcBef>
            </a:pPr>
            <a:r>
              <a:rPr lang="en-US" altLang="en-US" sz="3200" b="1" dirty="0">
                <a:solidFill>
                  <a:srgbClr val="0000FF"/>
                </a:solidFill>
              </a:rPr>
              <a:t>Summer internship 2026</a:t>
            </a:r>
          </a:p>
          <a:p>
            <a:pPr algn="ctr" eaLnBrk="1" hangingPunct="1">
              <a:spcBef>
                <a:spcPct val="50000"/>
              </a:spcBef>
            </a:pPr>
            <a:endParaRPr lang="en-US" altLang="en-US" sz="3200" b="1" dirty="0">
              <a:solidFill>
                <a:srgbClr val="0000FF"/>
              </a:solidFill>
            </a:endParaRPr>
          </a:p>
          <a:p>
            <a:pPr algn="ctr" eaLnBrk="1" hangingPunct="1">
              <a:spcBef>
                <a:spcPct val="25000"/>
              </a:spcBef>
            </a:pPr>
            <a:r>
              <a:rPr lang="en-US" altLang="en-US" sz="2400" dirty="0"/>
              <a:t>Tutorial for 3-rd year student  </a:t>
            </a:r>
          </a:p>
          <a:p>
            <a:pPr algn="ctr" eaLnBrk="1" hangingPunct="1">
              <a:spcBef>
                <a:spcPct val="25000"/>
              </a:spcBef>
            </a:pPr>
            <a:r>
              <a:rPr lang="en-US" altLang="en-US" sz="2400" dirty="0"/>
              <a:t>Faculty of Automation and Computer Science</a:t>
            </a:r>
            <a:endParaRPr lang="ro-RO" altLang="en-US" sz="2400" dirty="0">
              <a:solidFill>
                <a:schemeClr val="accen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dirty="0"/>
              <a:t>Regulations</a:t>
            </a:r>
          </a:p>
        </p:txBody>
      </p:sp>
      <p:sp>
        <p:nvSpPr>
          <p:cNvPr id="6147" name="Text Box 4"/>
          <p:cNvSpPr txBox="1">
            <a:spLocks noChangeArrowheads="1"/>
          </p:cNvSpPr>
          <p:nvPr/>
        </p:nvSpPr>
        <p:spPr bwMode="auto">
          <a:xfrm>
            <a:off x="309563" y="1117600"/>
            <a:ext cx="8532812" cy="5770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25000"/>
              </a:spcBef>
              <a:spcAft>
                <a:spcPct val="25000"/>
              </a:spcAft>
            </a:pPr>
            <a:r>
              <a:rPr lang="en-US" altLang="en-US" sz="1800" dirty="0"/>
              <a:t>The internship of the students from the Faculty of Automation and Computers is carried out in accordance with the provisions of the internship regulations: (</a:t>
            </a:r>
            <a:r>
              <a:rPr lang="en-US" altLang="en-US" sz="1800" dirty="0">
                <a:hlinkClick r:id="rId3"/>
              </a:rPr>
              <a:t>http://ac.utcluj.ro/practica.html</a:t>
            </a:r>
            <a:r>
              <a:rPr lang="en-US" altLang="en-US" sz="1800" dirty="0"/>
              <a:t>) </a:t>
            </a:r>
            <a:r>
              <a:rPr lang="en-US" altLang="en-US" sz="1800" i="1" dirty="0">
                <a:hlinkClick r:id="rId4"/>
              </a:rPr>
              <a:t>Regulament Practica.pdf</a:t>
            </a:r>
            <a:endParaRPr lang="en-US" altLang="en-US" sz="1800" dirty="0"/>
          </a:p>
          <a:p>
            <a:pPr eaLnBrk="1" hangingPunct="1">
              <a:spcBef>
                <a:spcPct val="25000"/>
              </a:spcBef>
              <a:spcAft>
                <a:spcPct val="25000"/>
              </a:spcAft>
            </a:pPr>
            <a:r>
              <a:rPr lang="en-US" altLang="en-US" sz="1800" dirty="0">
                <a:solidFill>
                  <a:srgbClr val="0000FF"/>
                </a:solidFill>
              </a:rPr>
              <a:t>When:</a:t>
            </a:r>
            <a:r>
              <a:rPr lang="en-US" altLang="en-US" sz="1800" dirty="0"/>
              <a:t>  during the summer vacation that follows the third year of studies, in the interval 29.06.2026 – 30.08.2026 (it can be extended until September 25, but participation to the colloquium is mandatory in the interval 01.09.2026 – 08.09.2026)</a:t>
            </a:r>
          </a:p>
          <a:p>
            <a:pPr eaLnBrk="1" hangingPunct="1">
              <a:spcBef>
                <a:spcPct val="25000"/>
              </a:spcBef>
              <a:spcAft>
                <a:spcPct val="25000"/>
              </a:spcAft>
            </a:pPr>
            <a:r>
              <a:rPr lang="en-US" altLang="en-US" sz="1800" b="1" dirty="0">
                <a:solidFill>
                  <a:srgbClr val="FF0000"/>
                </a:solidFill>
              </a:rPr>
              <a:t>It is not possible to do the internship in advance (year 1 or 2 of studies or in a period other than summer vacation that succeeds 3-rd year !!!)</a:t>
            </a:r>
          </a:p>
          <a:p>
            <a:pPr eaLnBrk="1" hangingPunct="1">
              <a:spcBef>
                <a:spcPct val="25000"/>
              </a:spcBef>
              <a:spcAft>
                <a:spcPct val="25000"/>
              </a:spcAft>
            </a:pPr>
            <a:r>
              <a:rPr lang="en-US" altLang="en-US" sz="1800" dirty="0">
                <a:solidFill>
                  <a:srgbClr val="0000FF"/>
                </a:solidFill>
              </a:rPr>
              <a:t>Duration:</a:t>
            </a:r>
            <a:r>
              <a:rPr lang="en-US" altLang="en-US" sz="1800" dirty="0"/>
              <a:t> min. 240h(IS)/200h(CTI) (equivalent of 4+4 = 8 credits)</a:t>
            </a:r>
          </a:p>
          <a:p>
            <a:pPr eaLnBrk="1" hangingPunct="1">
              <a:spcBef>
                <a:spcPct val="25000"/>
              </a:spcBef>
              <a:spcAft>
                <a:spcPct val="25000"/>
              </a:spcAft>
            </a:pPr>
            <a:r>
              <a:rPr lang="en-US" altLang="en-US" sz="1800" dirty="0">
                <a:solidFill>
                  <a:srgbClr val="0000FF"/>
                </a:solidFill>
              </a:rPr>
              <a:t>Compulsoriness:</a:t>
            </a:r>
            <a:r>
              <a:rPr lang="en-US" altLang="en-US" sz="1800" dirty="0"/>
              <a:t> YES for all students</a:t>
            </a:r>
          </a:p>
          <a:p>
            <a:pPr eaLnBrk="1" hangingPunct="1">
              <a:spcBef>
                <a:spcPct val="25000"/>
              </a:spcBef>
            </a:pPr>
            <a:r>
              <a:rPr lang="en-US" altLang="en-US" sz="1800" dirty="0">
                <a:solidFill>
                  <a:srgbClr val="0000FF"/>
                </a:solidFill>
              </a:rPr>
              <a:t>Where:</a:t>
            </a:r>
            <a:r>
              <a:rPr lang="en-US" altLang="en-US" sz="1800" dirty="0"/>
              <a:t> 	1. Companies from Romania or from abroad</a:t>
            </a:r>
          </a:p>
          <a:p>
            <a:pPr eaLnBrk="1" hangingPunct="1">
              <a:spcBef>
                <a:spcPct val="25000"/>
              </a:spcBef>
            </a:pPr>
            <a:r>
              <a:rPr lang="en-US" altLang="en-US" sz="1800" dirty="0"/>
              <a:t> 	2. Universities, research institutes from Romania or abroad</a:t>
            </a:r>
          </a:p>
          <a:p>
            <a:pPr eaLnBrk="1" hangingPunct="1">
              <a:spcBef>
                <a:spcPct val="25000"/>
              </a:spcBef>
            </a:pPr>
            <a:r>
              <a:rPr lang="en-US" altLang="en-US" sz="1800" dirty="0"/>
              <a:t>	3. Faculty (research groups or labs from the Faculty / UTCN)</a:t>
            </a:r>
          </a:p>
          <a:p>
            <a:pPr eaLnBrk="1" hangingPunct="1">
              <a:spcBef>
                <a:spcPct val="25000"/>
              </a:spcBef>
            </a:pPr>
            <a:r>
              <a:rPr lang="en-US" altLang="en-US" sz="1800" dirty="0">
                <a:solidFill>
                  <a:srgbClr val="0000FF"/>
                </a:solidFill>
              </a:rPr>
              <a:t>Completion:</a:t>
            </a:r>
            <a:r>
              <a:rPr lang="en-US" altLang="en-US" sz="1800" dirty="0"/>
              <a:t> practice colloquium :</a:t>
            </a:r>
            <a:r>
              <a:rPr lang="ro-RO" altLang="en-US" sz="1800" dirty="0"/>
              <a:t> </a:t>
            </a:r>
            <a:r>
              <a:rPr lang="en-US" altLang="en-US" sz="1800" dirty="0"/>
              <a:t>01.09.2026 – 08.09.2026 </a:t>
            </a:r>
          </a:p>
          <a:p>
            <a:pPr eaLnBrk="1" hangingPunct="1">
              <a:spcBef>
                <a:spcPct val="25000"/>
              </a:spcBef>
            </a:pPr>
            <a:r>
              <a:rPr lang="en-US" altLang="en-US" sz="1800" dirty="0">
                <a:solidFill>
                  <a:srgbClr val="0000FF"/>
                </a:solidFill>
              </a:rPr>
              <a:t>Evaluation:</a:t>
            </a:r>
            <a:r>
              <a:rPr lang="en-US" altLang="en-US" sz="1800" dirty="0"/>
              <a:t> tutor's evaluation + internship notebook + internship colloquium </a:t>
            </a:r>
            <a:r>
              <a:rPr lang="en-US" altLang="en-US" sz="1800" dirty="0">
                <a:sym typeface="Symbol" panose="05050102010706020507" pitchFamily="18" charset="2"/>
              </a:rPr>
              <a:t></a:t>
            </a:r>
            <a:r>
              <a:rPr lang="en-US" altLang="en-US" sz="1800" dirty="0"/>
              <a:t> qualification: accepted / rejected</a:t>
            </a:r>
            <a:endParaRPr lang="en-US" altLang="en-US" sz="1800" dirty="0">
              <a:sym typeface="Symbol" panose="05050102010706020507" pitchFamily="18" charset="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295399" y="228600"/>
            <a:ext cx="7006389" cy="762000"/>
          </a:xfrm>
        </p:spPr>
        <p:txBody>
          <a:bodyPr/>
          <a:lstStyle/>
          <a:p>
            <a:pPr eaLnBrk="1" hangingPunct="1"/>
            <a:r>
              <a:rPr lang="en-US" altLang="en-US" dirty="0"/>
              <a:t>Internship at companies in RO (1)</a:t>
            </a:r>
          </a:p>
        </p:txBody>
      </p:sp>
      <p:sp>
        <p:nvSpPr>
          <p:cNvPr id="8195" name="Text Box 4"/>
          <p:cNvSpPr txBox="1">
            <a:spLocks noChangeArrowheads="1"/>
          </p:cNvSpPr>
          <p:nvPr/>
        </p:nvSpPr>
        <p:spPr bwMode="auto">
          <a:xfrm>
            <a:off x="350838" y="1181100"/>
            <a:ext cx="8335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endParaRPr lang="en-US" altLang="en-US"/>
          </a:p>
        </p:txBody>
      </p:sp>
      <p:sp>
        <p:nvSpPr>
          <p:cNvPr id="8196" name="Text Box 6"/>
          <p:cNvSpPr txBox="1">
            <a:spLocks noChangeArrowheads="1"/>
          </p:cNvSpPr>
          <p:nvPr/>
        </p:nvSpPr>
        <p:spPr bwMode="auto">
          <a:xfrm>
            <a:off x="312738" y="1165225"/>
            <a:ext cx="8564562"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b="1" dirty="0">
                <a:solidFill>
                  <a:srgbClr val="0000FF"/>
                </a:solidFill>
              </a:rPr>
              <a:t>Internships at partner companies </a:t>
            </a:r>
            <a:r>
              <a:rPr lang="en-US" altLang="en-US" sz="1200" dirty="0"/>
              <a:t>(</a:t>
            </a:r>
            <a:r>
              <a:rPr lang="en-US" altLang="en-US" sz="1200" dirty="0">
                <a:hlinkClick r:id="rId3"/>
              </a:rPr>
              <a:t>https://docs.google.com/spreadsheets/d/1sg5gYetpmEPVcYi5X5TjAqE2-sQkQfIrypnb2ZnmvWM/edit#gid=826704125</a:t>
            </a:r>
            <a:r>
              <a:rPr lang="en-US" altLang="en-US" sz="1200" dirty="0"/>
              <a:t>)</a:t>
            </a:r>
          </a:p>
          <a:p>
            <a:pPr eaLnBrk="1" hangingPunct="1">
              <a:spcBef>
                <a:spcPct val="50000"/>
              </a:spcBef>
            </a:pPr>
            <a:r>
              <a:rPr lang="en-US" altLang="en-US" dirty="0"/>
              <a:t>The internship offered by the partner companies (they have valid internship agreements with the Faculty) will be displayed on the faculty's website: </a:t>
            </a:r>
            <a:r>
              <a:rPr lang="en-US" altLang="en-US" dirty="0">
                <a:hlinkClick r:id="rId4"/>
              </a:rPr>
              <a:t>http://ac.utcluj.ro/practica.html </a:t>
            </a:r>
            <a:endParaRPr lang="en-US" altLang="en-US" dirty="0"/>
          </a:p>
          <a:p>
            <a:pPr eaLnBrk="1" hangingPunct="1">
              <a:spcBef>
                <a:spcPct val="50000"/>
              </a:spcBef>
            </a:pPr>
            <a:r>
              <a:rPr lang="en-US" altLang="en-US" dirty="0"/>
              <a:t>Students apply and are assigned according to the procedure specified in the practice regulations, Art.2 according to the calendar specified in “</a:t>
            </a:r>
            <a:r>
              <a:rPr lang="en-US" altLang="en-US" dirty="0" err="1"/>
              <a:t>Etape</a:t>
            </a:r>
            <a:r>
              <a:rPr lang="en-US" altLang="en-US" dirty="0"/>
              <a:t> </a:t>
            </a:r>
            <a:r>
              <a:rPr lang="en-US" altLang="en-US" dirty="0" err="1"/>
              <a:t>proces</a:t>
            </a:r>
            <a:r>
              <a:rPr lang="en-US" altLang="en-US" dirty="0"/>
              <a:t> practica 2026.pdf”</a:t>
            </a:r>
          </a:p>
          <a:p>
            <a:pPr eaLnBrk="1" hangingPunct="1">
              <a:spcBef>
                <a:spcPct val="50000"/>
              </a:spcBef>
            </a:pPr>
            <a:r>
              <a:rPr lang="en-US" altLang="en-US" b="1" dirty="0">
                <a:solidFill>
                  <a:srgbClr val="0000FF"/>
                </a:solidFill>
              </a:rPr>
              <a:t>Internships at new companies </a:t>
            </a:r>
            <a:r>
              <a:rPr lang="en-US" altLang="en-US" dirty="0"/>
              <a:t>(which have not signed a partnerships) –</a:t>
            </a:r>
          </a:p>
          <a:p>
            <a:pPr marL="342900" indent="-342900" eaLnBrk="1" hangingPunct="1">
              <a:spcBef>
                <a:spcPct val="50000"/>
              </a:spcBef>
              <a:buFont typeface="Arial" panose="020B0604020202020204" pitchFamily="34" charset="0"/>
              <a:buChar char="•"/>
            </a:pPr>
            <a:r>
              <a:rPr lang="en-US" altLang="en-US" dirty="0"/>
              <a:t>Mandatory: the company must have an IT&amp;C, Automation or related field of activity</a:t>
            </a:r>
          </a:p>
          <a:p>
            <a:pPr marL="342900" indent="-342900" eaLnBrk="1" hangingPunct="1">
              <a:spcBef>
                <a:spcPct val="50000"/>
              </a:spcBef>
              <a:buFont typeface="Arial" panose="020B0604020202020204" pitchFamily="34" charset="0"/>
              <a:buChar char="•"/>
            </a:pPr>
            <a:r>
              <a:rPr lang="en-US" altLang="en-US" dirty="0"/>
              <a:t>Students can apply directly to the respective company</a:t>
            </a:r>
          </a:p>
          <a:p>
            <a:pPr marL="342900" indent="-342900" eaLnBrk="1" hangingPunct="1">
              <a:spcBef>
                <a:spcPct val="50000"/>
              </a:spcBef>
              <a:buFont typeface="Arial" panose="020B0604020202020204" pitchFamily="34" charset="0"/>
              <a:buChar char="•"/>
            </a:pPr>
            <a:r>
              <a:rPr lang="en-US" altLang="en-US" dirty="0"/>
              <a:t>The company must be approved by the Faculty and sign an internship agreement with the Faculty </a:t>
            </a:r>
            <a:r>
              <a:rPr lang="en-US" altLang="en-US" i="1" dirty="0"/>
              <a:t>Conventie practica</a:t>
            </a:r>
            <a:r>
              <a:rPr lang="en-US" altLang="en-US" dirty="0"/>
              <a:t> (CP) valid for a period of 5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95400" y="228600"/>
            <a:ext cx="6845968" cy="762000"/>
          </a:xfrm>
        </p:spPr>
        <p:txBody>
          <a:bodyPr/>
          <a:lstStyle/>
          <a:p>
            <a:pPr eaLnBrk="1" hangingPunct="1"/>
            <a:r>
              <a:rPr lang="en-US" altLang="en-US" dirty="0"/>
              <a:t>Internship at companies in RO (2)</a:t>
            </a:r>
          </a:p>
        </p:txBody>
      </p:sp>
      <p:sp>
        <p:nvSpPr>
          <p:cNvPr id="10243" name="Text Box 4"/>
          <p:cNvSpPr txBox="1">
            <a:spLocks noChangeArrowheads="1"/>
          </p:cNvSpPr>
          <p:nvPr/>
        </p:nvSpPr>
        <p:spPr bwMode="auto">
          <a:xfrm>
            <a:off x="347663" y="1201738"/>
            <a:ext cx="84915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endParaRPr lang="en-US" altLang="en-US"/>
          </a:p>
        </p:txBody>
      </p:sp>
      <p:sp>
        <p:nvSpPr>
          <p:cNvPr id="10244" name="Text Box 5"/>
          <p:cNvSpPr txBox="1">
            <a:spLocks noChangeArrowheads="1"/>
          </p:cNvSpPr>
          <p:nvPr/>
        </p:nvSpPr>
        <p:spPr bwMode="auto">
          <a:xfrm>
            <a:off x="347663" y="1149350"/>
            <a:ext cx="8396287" cy="5607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000">
                <a:solidFill>
                  <a:schemeClr val="tx1"/>
                </a:solidFill>
                <a:latin typeface="Arial" panose="020B0604020202020204" pitchFamily="34" charset="0"/>
              </a:defRPr>
            </a:lvl1pPr>
            <a:lvl2pPr marL="914400" indent="-457200">
              <a:defRPr sz="2000">
                <a:solidFill>
                  <a:schemeClr val="tx1"/>
                </a:solidFill>
                <a:latin typeface="Arial" panose="020B0604020202020204" pitchFamily="34" charset="0"/>
              </a:defRPr>
            </a:lvl2pPr>
            <a:lvl3pPr marL="1371600" indent="-457200">
              <a:defRPr sz="2000">
                <a:solidFill>
                  <a:schemeClr val="tx1"/>
                </a:solidFill>
                <a:latin typeface="Arial" panose="020B0604020202020204" pitchFamily="34" charset="0"/>
              </a:defRPr>
            </a:lvl3pPr>
            <a:lvl4pPr marL="1828800" indent="-457200">
              <a:defRPr sz="2000">
                <a:solidFill>
                  <a:schemeClr val="tx1"/>
                </a:solidFill>
                <a:latin typeface="Arial" panose="020B0604020202020204" pitchFamily="34" charset="0"/>
              </a:defRPr>
            </a:lvl4pPr>
            <a:lvl5pPr marL="2286000" indent="-457200">
              <a:defRPr sz="2000">
                <a:solidFill>
                  <a:schemeClr val="tx1"/>
                </a:solidFill>
                <a:latin typeface="Arial" panose="020B0604020202020204" pitchFamily="34" charset="0"/>
              </a:defRPr>
            </a:lvl5pPr>
            <a:lvl6pPr marL="2743200" indent="-457200" eaLnBrk="0" fontAlgn="base" hangingPunct="0">
              <a:spcBef>
                <a:spcPct val="0"/>
              </a:spcBef>
              <a:spcAft>
                <a:spcPct val="0"/>
              </a:spcAft>
              <a:defRPr sz="2000">
                <a:solidFill>
                  <a:schemeClr val="tx1"/>
                </a:solidFill>
                <a:latin typeface="Arial" panose="020B0604020202020204" pitchFamily="34" charset="0"/>
              </a:defRPr>
            </a:lvl6pPr>
            <a:lvl7pPr marL="3200400" indent="-457200" eaLnBrk="0" fontAlgn="base" hangingPunct="0">
              <a:spcBef>
                <a:spcPct val="0"/>
              </a:spcBef>
              <a:spcAft>
                <a:spcPct val="0"/>
              </a:spcAft>
              <a:defRPr sz="2000">
                <a:solidFill>
                  <a:schemeClr val="tx1"/>
                </a:solidFill>
                <a:latin typeface="Arial" panose="020B0604020202020204" pitchFamily="34" charset="0"/>
              </a:defRPr>
            </a:lvl7pPr>
            <a:lvl8pPr marL="3657600" indent="-457200" eaLnBrk="0" fontAlgn="base" hangingPunct="0">
              <a:spcBef>
                <a:spcPct val="0"/>
              </a:spcBef>
              <a:spcAft>
                <a:spcPct val="0"/>
              </a:spcAft>
              <a:defRPr sz="2000">
                <a:solidFill>
                  <a:schemeClr val="tx1"/>
                </a:solidFill>
                <a:latin typeface="Arial" panose="020B0604020202020204" pitchFamily="34" charset="0"/>
              </a:defRPr>
            </a:lvl8pPr>
            <a:lvl9pPr marL="4114800" indent="-4572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spcAft>
                <a:spcPct val="50000"/>
              </a:spcAft>
            </a:pPr>
            <a:r>
              <a:rPr lang="en-US" altLang="en-US" b="1" dirty="0">
                <a:solidFill>
                  <a:srgbClr val="0000FF"/>
                </a:solidFill>
              </a:rPr>
              <a:t>Internships monitoring</a:t>
            </a:r>
          </a:p>
          <a:p>
            <a:pPr eaLnBrk="1" hangingPunct="1">
              <a:spcAft>
                <a:spcPct val="50000"/>
              </a:spcAft>
            </a:pPr>
            <a:r>
              <a:rPr lang="en-US" altLang="en-US" dirty="0"/>
              <a:t>The internships are monitored by the internship supervisors appointed by the Faculty for each individual company</a:t>
            </a:r>
          </a:p>
          <a:p>
            <a:pPr eaLnBrk="1" hangingPunct="1">
              <a:spcAft>
                <a:spcPct val="50000"/>
              </a:spcAft>
            </a:pPr>
            <a:r>
              <a:rPr lang="en-US" altLang="en-US" b="1" dirty="0">
                <a:solidFill>
                  <a:srgbClr val="0000FF"/>
                </a:solidFill>
              </a:rPr>
              <a:t>Internship evaluation</a:t>
            </a:r>
          </a:p>
          <a:p>
            <a:pPr eaLnBrk="1" hangingPunct="1">
              <a:spcAft>
                <a:spcPct val="45000"/>
              </a:spcAft>
            </a:pPr>
            <a:r>
              <a:rPr lang="en-US" altLang="en-US" sz="1800" dirty="0"/>
              <a:t>At the end of the internship, the tutor/supervisor from the company fills and signs the evaluation form </a:t>
            </a:r>
            <a:r>
              <a:rPr lang="en-US" altLang="en-US" sz="1800" i="1" dirty="0"/>
              <a:t>Evaluare_anexa EVAL3a</a:t>
            </a:r>
            <a:endParaRPr lang="en-US" altLang="en-US" sz="1800" dirty="0"/>
          </a:p>
          <a:p>
            <a:pPr eaLnBrk="1" hangingPunct="1">
              <a:spcAft>
                <a:spcPct val="45000"/>
              </a:spcAft>
            </a:pPr>
            <a:r>
              <a:rPr lang="en-US" altLang="en-US" sz="1800" dirty="0"/>
              <a:t>The final evaluation is accomplished through the colloquium. The colloquium will be held on two different dates in the announced intervals. The exact dates of the colloquia will be announced later.</a:t>
            </a:r>
          </a:p>
          <a:p>
            <a:pPr eaLnBrk="1" hangingPunct="1">
              <a:spcAft>
                <a:spcPct val="45000"/>
              </a:spcAft>
            </a:pPr>
            <a:r>
              <a:rPr lang="en-US" altLang="en-US" sz="1800" dirty="0"/>
              <a:t> Attendance at the colloquium is mandatory even if the internship is not completed on the date of the colloquium.</a:t>
            </a:r>
          </a:p>
          <a:p>
            <a:pPr eaLnBrk="1" hangingPunct="1">
              <a:spcAft>
                <a:spcPct val="45000"/>
              </a:spcAft>
            </a:pPr>
            <a:r>
              <a:rPr lang="en-US" altLang="en-US" sz="1800" dirty="0"/>
              <a:t>The students will be present at the colloquium with the practice internship notebook and with the tutor's evaluation</a:t>
            </a:r>
          </a:p>
          <a:p>
            <a:pPr eaLnBrk="1" hangingPunct="1">
              <a:spcAft>
                <a:spcPct val="45000"/>
              </a:spcAft>
            </a:pPr>
            <a:r>
              <a:rPr lang="en-US" altLang="en-US" sz="1800" dirty="0"/>
              <a:t>The grades (admitted/rejected) for the 2 activities provided in the education plan / study contract (Domain Practice + Specialty Practice) will be entered in the catalog</a:t>
            </a:r>
          </a:p>
        </p:txBody>
      </p:sp>
      <p:sp>
        <p:nvSpPr>
          <p:cNvPr id="10245" name="Rectangle 5"/>
          <p:cNvSpPr>
            <a:spLocks noChangeArrowheads="1"/>
          </p:cNvSpPr>
          <p:nvPr/>
        </p:nvSpPr>
        <p:spPr bwMode="auto">
          <a:xfrm>
            <a:off x="628650" y="38877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br>
              <a:rPr lang="en-US" altLang="en-US"/>
            </a:b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95400" y="228600"/>
            <a:ext cx="6902116" cy="762000"/>
          </a:xfrm>
        </p:spPr>
        <p:txBody>
          <a:bodyPr/>
          <a:lstStyle/>
          <a:p>
            <a:pPr eaLnBrk="1" hangingPunct="1"/>
            <a:r>
              <a:rPr lang="en-US" altLang="en-US" dirty="0"/>
              <a:t>Internship at companies in RO (3)</a:t>
            </a:r>
          </a:p>
        </p:txBody>
      </p:sp>
      <p:sp>
        <p:nvSpPr>
          <p:cNvPr id="12291" name="Text Box 4"/>
          <p:cNvSpPr txBox="1">
            <a:spLocks noChangeArrowheads="1"/>
          </p:cNvSpPr>
          <p:nvPr/>
        </p:nvSpPr>
        <p:spPr bwMode="auto">
          <a:xfrm>
            <a:off x="381000" y="1203325"/>
            <a:ext cx="8496300" cy="554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defRPr/>
            </a:pPr>
            <a:r>
              <a:rPr lang="en-US" altLang="en-US" b="1" dirty="0">
                <a:solidFill>
                  <a:srgbClr val="0000FF"/>
                </a:solidFill>
              </a:rPr>
              <a:t>Necessary documents</a:t>
            </a:r>
          </a:p>
          <a:p>
            <a:pPr marL="457200" indent="-457200" eaLnBrk="1" hangingPunct="1">
              <a:spcBef>
                <a:spcPct val="50000"/>
              </a:spcBef>
              <a:buFontTx/>
              <a:buAutoNum type="arabicPeriod"/>
              <a:defRPr/>
            </a:pPr>
            <a:r>
              <a:rPr lang="en-US" altLang="en-US" i="1" dirty="0" err="1"/>
              <a:t>Conventia</a:t>
            </a:r>
            <a:r>
              <a:rPr lang="en-US" altLang="en-US" i="1" dirty="0"/>
              <a:t> de practica</a:t>
            </a:r>
            <a:r>
              <a:rPr lang="en-US" altLang="en-US" dirty="0"/>
              <a:t> (CP) </a:t>
            </a:r>
            <a:r>
              <a:rPr lang="en-US" altLang="en-US" dirty="0">
                <a:solidFill>
                  <a:srgbClr val="FF0000"/>
                </a:solidFill>
              </a:rPr>
              <a:t>- just for new companies that have not signed a valid practice agreements with the Faculty or whose agreements have expired! (to be signed before any action for CC and PP). </a:t>
            </a:r>
            <a:r>
              <a:rPr lang="en-US" altLang="en-US" sz="1800" dirty="0"/>
              <a:t>The list of companies with valid CP can be consulted here: </a:t>
            </a:r>
            <a:r>
              <a:rPr lang="en-US" altLang="en-US" sz="1800" dirty="0">
                <a:hlinkClick r:id="rId3"/>
              </a:rPr>
              <a:t>https://docs.google.com/spreadsheets/d/1sg5gYetpmEPVcYi5X5TjAqE2-sQkQfIrypnb2ZnmvWM/edit#gid=826704125</a:t>
            </a:r>
            <a:endParaRPr lang="en-US" altLang="en-US" sz="1800" dirty="0"/>
          </a:p>
          <a:p>
            <a:pPr eaLnBrk="1" hangingPunct="1">
              <a:spcBef>
                <a:spcPct val="50000"/>
              </a:spcBef>
              <a:defRPr/>
            </a:pPr>
            <a:r>
              <a:rPr lang="en-US" altLang="en-US" i="1" dirty="0"/>
              <a:t>2. Conventie-cadru (CC) - is signed by the legal representative of the company, dean of the faculty and student</a:t>
            </a:r>
          </a:p>
          <a:p>
            <a:pPr eaLnBrk="1" hangingPunct="1">
              <a:spcBef>
                <a:spcPct val="50000"/>
              </a:spcBef>
              <a:defRPr/>
            </a:pPr>
            <a:r>
              <a:rPr lang="en-US" altLang="en-US" dirty="0"/>
              <a:t>3. Annex to the CC: </a:t>
            </a:r>
            <a:r>
              <a:rPr lang="en-US" altLang="en-US" i="1" dirty="0" err="1"/>
              <a:t>Portofoliu</a:t>
            </a:r>
            <a:r>
              <a:rPr lang="en-US" altLang="en-US" i="1" dirty="0"/>
              <a:t> de practica</a:t>
            </a:r>
            <a:r>
              <a:rPr lang="en-US" altLang="en-US" dirty="0"/>
              <a:t> (PP) – it is signed by the </a:t>
            </a:r>
            <a:r>
              <a:rPr lang="en-US" altLang="en-US" dirty="0" err="1"/>
              <a:t>the</a:t>
            </a:r>
            <a:r>
              <a:rPr lang="en-US" altLang="en-US" dirty="0"/>
              <a:t> tutor from the company and the student</a:t>
            </a:r>
          </a:p>
          <a:p>
            <a:pPr eaLnBrk="1" hangingPunct="1">
              <a:spcBef>
                <a:spcPct val="50000"/>
              </a:spcBef>
              <a:defRPr/>
            </a:pPr>
            <a:r>
              <a:rPr lang="en-US" altLang="en-US" b="1" dirty="0">
                <a:solidFill>
                  <a:srgbClr val="0000FF"/>
                </a:solidFill>
              </a:rPr>
              <a:t>When the documents must be signed?</a:t>
            </a:r>
          </a:p>
          <a:p>
            <a:pPr eaLnBrk="1" hangingPunct="1">
              <a:spcBef>
                <a:spcPct val="50000"/>
              </a:spcBef>
              <a:defRPr/>
            </a:pPr>
            <a:r>
              <a:rPr lang="en-US" altLang="en-US" dirty="0"/>
              <a:t>CP - (if necessary) is signed before any action for CC and PP</a:t>
            </a:r>
          </a:p>
          <a:p>
            <a:pPr eaLnBrk="1" hangingPunct="1">
              <a:spcBef>
                <a:spcPct val="50000"/>
              </a:spcBef>
              <a:defRPr/>
            </a:pPr>
            <a:r>
              <a:rPr lang="en-US" altLang="en-US" dirty="0"/>
              <a:t>CC+PP -  immediately after the completion of the student selection procedure by the companies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295400" y="228600"/>
            <a:ext cx="7486650" cy="762000"/>
          </a:xfrm>
        </p:spPr>
        <p:txBody>
          <a:bodyPr/>
          <a:lstStyle/>
          <a:p>
            <a:r>
              <a:rPr lang="en-US" altLang="en-US" dirty="0"/>
              <a:t>Internship at companies in RO (4)</a:t>
            </a:r>
          </a:p>
        </p:txBody>
      </p:sp>
      <p:sp>
        <p:nvSpPr>
          <p:cNvPr id="14339" name="Text Box 4"/>
          <p:cNvSpPr txBox="1">
            <a:spLocks noChangeArrowheads="1"/>
          </p:cNvSpPr>
          <p:nvPr/>
        </p:nvSpPr>
        <p:spPr bwMode="auto">
          <a:xfrm>
            <a:off x="285750" y="1101725"/>
            <a:ext cx="8496300" cy="560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spcAft>
                <a:spcPts val="800"/>
              </a:spcAft>
            </a:pPr>
            <a:r>
              <a:rPr lang="en-US" altLang="en-US" b="1" dirty="0">
                <a:solidFill>
                  <a:srgbClr val="0000FF"/>
                </a:solidFill>
              </a:rPr>
              <a:t>Submission of internship documents</a:t>
            </a:r>
          </a:p>
          <a:p>
            <a:pPr>
              <a:spcAft>
                <a:spcPts val="800"/>
              </a:spcAft>
            </a:pPr>
            <a:r>
              <a:rPr lang="en-US" altLang="en-US" sz="1700" dirty="0"/>
              <a:t>The internship documents will be sent exclusively in electronic format according to the following procedure  (deadline </a:t>
            </a:r>
            <a:r>
              <a:rPr lang="en-US" altLang="en-US" sz="1700" b="1" dirty="0"/>
              <a:t>June 26 2026</a:t>
            </a:r>
            <a:r>
              <a:rPr lang="en-US" altLang="en-US" sz="1700" dirty="0"/>
              <a:t>):</a:t>
            </a:r>
          </a:p>
          <a:p>
            <a:r>
              <a:rPr lang="en-US" altLang="en-US" sz="1700" b="1" dirty="0"/>
              <a:t>1. </a:t>
            </a:r>
            <a:r>
              <a:rPr lang="en-US" altLang="en-US" sz="1700" dirty="0"/>
              <a:t>The student downloads the documents </a:t>
            </a:r>
            <a:r>
              <a:rPr lang="fr-FR" altLang="en-US" sz="1800" dirty="0">
                <a:hlinkClick r:id="rId3"/>
              </a:rPr>
              <a:t>Conventie-cadru AC </a:t>
            </a:r>
            <a:r>
              <a:rPr lang="en-US" altLang="en-US" sz="1700" dirty="0"/>
              <a:t>and </a:t>
            </a:r>
            <a:r>
              <a:rPr lang="pt-BR" altLang="en-US" sz="1800" dirty="0">
                <a:hlinkClick r:id="rId4" tooltip="Download Portofoliu de practica (1).doc"/>
              </a:rPr>
              <a:t>Portofoliu de practica</a:t>
            </a:r>
            <a:r>
              <a:rPr lang="en-US" altLang="en-US" sz="1700" dirty="0"/>
              <a:t>, fill them with personal data and send them electronically to the company where he/she was accepted</a:t>
            </a:r>
          </a:p>
          <a:p>
            <a:r>
              <a:rPr lang="en-US" altLang="en-US" sz="1700" dirty="0"/>
              <a:t>Note: Students from Automation track will select at least 240 hours of practice, and those from </a:t>
            </a:r>
            <a:r>
              <a:rPr lang="en-US" altLang="en-US" sz="1700" dirty="0" err="1"/>
              <a:t>ComputerScience</a:t>
            </a:r>
            <a:r>
              <a:rPr lang="en-US" altLang="en-US" sz="1700" dirty="0"/>
              <a:t> track will select at least 200 hours of practice - according to the Education Plan of each track</a:t>
            </a:r>
          </a:p>
          <a:p>
            <a:r>
              <a:rPr lang="en-US" altLang="en-US" sz="1700" b="1" dirty="0"/>
              <a:t>2.</a:t>
            </a:r>
            <a:r>
              <a:rPr lang="en-US" altLang="en-US" sz="1700" dirty="0"/>
              <a:t> The company fills, signs and sends to the student in scanned form the Framework Convention and the Practice Portfolio</a:t>
            </a:r>
          </a:p>
          <a:p>
            <a:r>
              <a:rPr lang="en-US" altLang="en-US" sz="1700" b="1" dirty="0"/>
              <a:t>3.</a:t>
            </a:r>
            <a:r>
              <a:rPr lang="en-US" altLang="en-US" sz="1700" dirty="0"/>
              <a:t>  The student signs the framework agreement and the portfolio, scans them and sends them electronically to the faculty by email: </a:t>
            </a:r>
            <a:r>
              <a:rPr lang="en-US" altLang="en-US" sz="1700" dirty="0">
                <a:hlinkClick r:id="rId5"/>
              </a:rPr>
              <a:t>simona.martis@staff.utcluj.ro</a:t>
            </a:r>
            <a:r>
              <a:rPr lang="en-US" altLang="en-US" sz="1700" dirty="0"/>
              <a:t> (the documents sent by the student must each contain 2 signatures: the company’s and the student’s). The deadline for sending internship documents (with the 2 signatures) to the faculty is </a:t>
            </a:r>
            <a:r>
              <a:rPr lang="en-US" altLang="en-US" sz="1700" b="1" dirty="0"/>
              <a:t>June 26, 2026</a:t>
            </a:r>
          </a:p>
          <a:p>
            <a:r>
              <a:rPr lang="en-US" altLang="en-US" sz="1700" b="1" dirty="0"/>
              <a:t>4.</a:t>
            </a:r>
            <a:r>
              <a:rPr lang="en-US" altLang="en-US" sz="1700" dirty="0"/>
              <a:t>  After signing the framework agreement by the dean's office, the student receives the framework agreement by email with 3 signatures. The student will keep a copy of the framework agreement and the portfolio. He will also send a copy of the framework agreement and the portfolio to the company where he is doing the internship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sz="2800" dirty="0"/>
              <a:t>Internship at universities / research institutes / companies from abroad</a:t>
            </a:r>
          </a:p>
        </p:txBody>
      </p:sp>
      <p:sp>
        <p:nvSpPr>
          <p:cNvPr id="16387" name="Text Box 4"/>
          <p:cNvSpPr txBox="1">
            <a:spLocks noChangeArrowheads="1"/>
          </p:cNvSpPr>
          <p:nvPr/>
        </p:nvSpPr>
        <p:spPr bwMode="auto">
          <a:xfrm>
            <a:off x="33754" y="1083009"/>
            <a:ext cx="9110245" cy="5740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b="1" dirty="0">
                <a:solidFill>
                  <a:srgbClr val="0000FF"/>
                </a:solidFill>
              </a:rPr>
              <a:t>Necessary documents</a:t>
            </a:r>
          </a:p>
          <a:p>
            <a:pPr eaLnBrk="1" hangingPunct="1">
              <a:spcBef>
                <a:spcPct val="50000"/>
              </a:spcBef>
              <a:buFontTx/>
              <a:buChar char="•"/>
            </a:pPr>
            <a:r>
              <a:rPr lang="en-US" altLang="en-US" sz="1600" dirty="0"/>
              <a:t>Through the ERASMUS program - the official document that certifies that you are doing an internship through the Erasmus program: "Learning Agreement for Traineeships" or "Internship Agreement" etc. </a:t>
            </a:r>
          </a:p>
          <a:p>
            <a:pPr eaLnBrk="1" hangingPunct="1">
              <a:spcBef>
                <a:spcPct val="50000"/>
              </a:spcBef>
              <a:buFontTx/>
              <a:buChar char="•"/>
            </a:pPr>
            <a:r>
              <a:rPr lang="en-US" altLang="en-US" sz="1600" dirty="0"/>
              <a:t>Any other university or research institute / company: an official document (acceptance letter, contract, etc.) from the institute / company certifying that you have been accepted for the internship, the internship period, etc.</a:t>
            </a:r>
          </a:p>
          <a:p>
            <a:pPr marL="0" indent="0" eaLnBrk="1" hangingPunct="1">
              <a:spcBef>
                <a:spcPct val="50000"/>
              </a:spcBef>
            </a:pPr>
            <a:r>
              <a:rPr lang="en-US" altLang="en-US" b="1" dirty="0">
                <a:solidFill>
                  <a:srgbClr val="0000FF"/>
                </a:solidFill>
              </a:rPr>
              <a:t>Additional specifications</a:t>
            </a:r>
          </a:p>
          <a:p>
            <a:pPr>
              <a:spcAft>
                <a:spcPts val="600"/>
              </a:spcAft>
              <a:buFontTx/>
              <a:buAutoNum type="arabicPeriod"/>
            </a:pPr>
            <a:r>
              <a:rPr lang="en-US" altLang="en-US" sz="1600" dirty="0"/>
              <a:t>The official document attesting your participation in the internship will be sent as a copy (printed or scanned) to the internship managers (Computer Science: Assoc. Prof. </a:t>
            </a:r>
            <a:r>
              <a:rPr lang="en-US" altLang="en-US" sz="1600" dirty="0" err="1"/>
              <a:t>Tiberiu</a:t>
            </a:r>
            <a:r>
              <a:rPr lang="en-US" altLang="en-US" sz="1600" dirty="0"/>
              <a:t> Marita / Automation: Prof. </a:t>
            </a:r>
            <a:r>
              <a:rPr lang="en-US" altLang="en-US" sz="1600" dirty="0" err="1"/>
              <a:t>Petru</a:t>
            </a:r>
            <a:r>
              <a:rPr lang="en-US" altLang="en-US" sz="1600" dirty="0"/>
              <a:t> Dobra) together with the contact details of the tutor from the company/institute. </a:t>
            </a:r>
          </a:p>
          <a:p>
            <a:pPr>
              <a:spcAft>
                <a:spcPts val="600"/>
              </a:spcAft>
              <a:buFontTx/>
              <a:buAutoNum type="arabicPeriod"/>
            </a:pPr>
            <a:r>
              <a:rPr lang="en-US" altLang="en-US" sz="1600" dirty="0"/>
              <a:t>The duration of the internship can last until the beginning of semester 7 (September 25, 2026)</a:t>
            </a:r>
          </a:p>
          <a:p>
            <a:pPr>
              <a:spcAft>
                <a:spcPts val="600"/>
              </a:spcAft>
              <a:buFontTx/>
              <a:buAutoNum type="arabicPeriod"/>
            </a:pPr>
            <a:r>
              <a:rPr lang="en-US" altLang="en-US" sz="1600" dirty="0"/>
              <a:t>The tutor from abroad will fill and sign the evaluation form (in English) by the date of the colloquium, even if the internship period ends after this date. The student uploads the evaluation form in the colloquium assignment or sends it to the internship supervisors or brings it in physical form at the colloquium (depending on the evaluation procedure)</a:t>
            </a:r>
          </a:p>
          <a:p>
            <a:pPr>
              <a:spcAft>
                <a:spcPts val="600"/>
              </a:spcAft>
              <a:buFontTx/>
              <a:buAutoNum type="arabicPeriod"/>
            </a:pPr>
            <a:r>
              <a:rPr lang="en-US" altLang="en-US" sz="1600" dirty="0"/>
              <a:t>Attendance at the colloquium is mandatory even if the internship is not completed on the date of the colloquium.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262063" y="228600"/>
            <a:ext cx="6477000" cy="762000"/>
          </a:xfrm>
        </p:spPr>
        <p:txBody>
          <a:bodyPr/>
          <a:lstStyle/>
          <a:p>
            <a:pPr eaLnBrk="1" hangingPunct="1"/>
            <a:r>
              <a:rPr lang="en-US" altLang="en-US" dirty="0"/>
              <a:t>Internship </a:t>
            </a:r>
            <a:r>
              <a:rPr lang="en-US" altLang="en-US"/>
              <a:t>at Faculty</a:t>
            </a:r>
            <a:endParaRPr lang="en-US" altLang="en-US" dirty="0"/>
          </a:p>
        </p:txBody>
      </p:sp>
      <p:sp>
        <p:nvSpPr>
          <p:cNvPr id="18435" name="Text Box 4"/>
          <p:cNvSpPr txBox="1">
            <a:spLocks noChangeArrowheads="1"/>
          </p:cNvSpPr>
          <p:nvPr/>
        </p:nvSpPr>
        <p:spPr bwMode="auto">
          <a:xfrm>
            <a:off x="304800" y="1073150"/>
            <a:ext cx="8531225" cy="5609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sz="1700" b="1" dirty="0">
                <a:solidFill>
                  <a:srgbClr val="0000FF"/>
                </a:solidFill>
              </a:rPr>
              <a:t>Where:</a:t>
            </a:r>
          </a:p>
          <a:p>
            <a:pPr marL="285750" indent="-285750" eaLnBrk="1" hangingPunct="1">
              <a:spcBef>
                <a:spcPct val="50000"/>
              </a:spcBef>
              <a:buFontTx/>
              <a:buChar char="-"/>
            </a:pPr>
            <a:r>
              <a:rPr lang="en-US" altLang="en-US" sz="1700" dirty="0"/>
              <a:t>Research group or didactic laboratory of the Faculty (preferable) or from UTCN (internship topic should be in the field of IT&amp;C or Automation)</a:t>
            </a:r>
          </a:p>
          <a:p>
            <a:pPr eaLnBrk="1" hangingPunct="1">
              <a:spcBef>
                <a:spcPct val="50000"/>
              </a:spcBef>
            </a:pPr>
            <a:r>
              <a:rPr lang="en-US" altLang="en-US" sz="1700" b="1" dirty="0">
                <a:solidFill>
                  <a:srgbClr val="0000FF"/>
                </a:solidFill>
              </a:rPr>
              <a:t>How to apply:  </a:t>
            </a:r>
          </a:p>
          <a:p>
            <a:pPr eaLnBrk="1" hangingPunct="1">
              <a:spcBef>
                <a:spcPct val="50000"/>
              </a:spcBef>
              <a:buFontTx/>
              <a:buChar char="-"/>
            </a:pPr>
            <a:r>
              <a:rPr lang="en-US" altLang="en-US" sz="1700" dirty="0"/>
              <a:t>The application is made directly by the student, by contacting the teaching staff</a:t>
            </a:r>
          </a:p>
          <a:p>
            <a:pPr eaLnBrk="1" hangingPunct="1">
              <a:spcBef>
                <a:spcPct val="50000"/>
              </a:spcBef>
            </a:pPr>
            <a:r>
              <a:rPr lang="en-US" altLang="en-US" sz="1700" b="1" dirty="0">
                <a:solidFill>
                  <a:srgbClr val="0000FF"/>
                </a:solidFill>
              </a:rPr>
              <a:t>Internship duration:</a:t>
            </a:r>
            <a:r>
              <a:rPr lang="en-US" altLang="en-US" sz="1700" dirty="0"/>
              <a:t> 29.06.2026–30.08.2026, but it can be customized by the teacher </a:t>
            </a:r>
            <a:r>
              <a:rPr lang="en-US" altLang="en-US" sz="1700" dirty="0">
                <a:solidFill>
                  <a:srgbClr val="FF0000"/>
                </a:solidFill>
              </a:rPr>
              <a:t>(it is the only option through which you can also do the practice during the didactic semesters)</a:t>
            </a:r>
          </a:p>
          <a:p>
            <a:pPr eaLnBrk="1" hangingPunct="1">
              <a:spcBef>
                <a:spcPct val="50000"/>
              </a:spcBef>
            </a:pPr>
            <a:r>
              <a:rPr lang="en-US" altLang="en-US" sz="1700" b="1" dirty="0">
                <a:solidFill>
                  <a:srgbClr val="0000FF"/>
                </a:solidFill>
              </a:rPr>
              <a:t>Internship documents</a:t>
            </a:r>
          </a:p>
          <a:p>
            <a:pPr eaLnBrk="1" hangingPunct="1">
              <a:spcBef>
                <a:spcPct val="50000"/>
              </a:spcBef>
            </a:pPr>
            <a:r>
              <a:rPr lang="en-US" altLang="en-US" sz="1700" dirty="0"/>
              <a:t>The document </a:t>
            </a:r>
            <a:r>
              <a:rPr lang="en-US" sz="1700" b="0" i="0" u="none" strike="noStrike" dirty="0">
                <a:solidFill>
                  <a:srgbClr val="4261E4"/>
                </a:solidFill>
                <a:effectLst/>
                <a:latin typeface="Poppins" panose="00000500000000000000" pitchFamily="2" charset="0"/>
              </a:rPr>
              <a:t>Conventie </a:t>
            </a:r>
            <a:r>
              <a:rPr lang="en-US" sz="1700" b="0" i="0" u="none" strike="noStrike" dirty="0" err="1">
                <a:solidFill>
                  <a:srgbClr val="4261E4"/>
                </a:solidFill>
                <a:effectLst/>
                <a:latin typeface="Poppins" panose="00000500000000000000" pitchFamily="2" charset="0"/>
              </a:rPr>
              <a:t>cadru</a:t>
            </a:r>
            <a:r>
              <a:rPr lang="en-US" sz="1700" b="0" i="0" u="none" strike="noStrike" dirty="0">
                <a:solidFill>
                  <a:srgbClr val="4261E4"/>
                </a:solidFill>
                <a:effectLst/>
                <a:latin typeface="Poppins" panose="00000500000000000000" pitchFamily="2" charset="0"/>
              </a:rPr>
              <a:t> AC </a:t>
            </a:r>
            <a:r>
              <a:rPr lang="en-US" sz="1700" b="0" i="0" u="none" strike="noStrike" dirty="0" err="1">
                <a:solidFill>
                  <a:srgbClr val="4261E4"/>
                </a:solidFill>
                <a:effectLst/>
                <a:latin typeface="Poppins" panose="00000500000000000000" pitchFamily="2" charset="0"/>
              </a:rPr>
              <a:t>pentru</a:t>
            </a:r>
            <a:r>
              <a:rPr lang="en-US" sz="1700" b="0" i="0" u="none" strike="noStrike" dirty="0">
                <a:solidFill>
                  <a:srgbClr val="4261E4"/>
                </a:solidFill>
                <a:effectLst/>
                <a:latin typeface="Poppins" panose="00000500000000000000" pitchFamily="2" charset="0"/>
              </a:rPr>
              <a:t> PRACTICA LA FACULTATE.doc</a:t>
            </a:r>
            <a:r>
              <a:rPr lang="en-US" altLang="en-US" sz="1700" dirty="0"/>
              <a:t> must be signed buy the tutor/teacher and the student and must be sent by email to </a:t>
            </a:r>
            <a:r>
              <a:rPr lang="en-US" altLang="en-US" sz="1700" dirty="0">
                <a:hlinkClick r:id="rId3"/>
              </a:rPr>
              <a:t>simona.martis@staff.utcluj.ro</a:t>
            </a:r>
            <a:r>
              <a:rPr lang="en-US" altLang="en-US" sz="1700" dirty="0"/>
              <a:t>. Deadline: </a:t>
            </a:r>
            <a:r>
              <a:rPr lang="en-US" altLang="en-US" sz="1700" b="1" dirty="0"/>
              <a:t>July 10, 2026</a:t>
            </a:r>
            <a:r>
              <a:rPr lang="en-US" altLang="en-US" sz="1700" dirty="0"/>
              <a:t>  </a:t>
            </a:r>
            <a:endParaRPr lang="en-US" altLang="en-US" sz="1700" b="1" dirty="0">
              <a:solidFill>
                <a:srgbClr val="0000FF"/>
              </a:solidFill>
            </a:endParaRPr>
          </a:p>
          <a:p>
            <a:pPr eaLnBrk="1" hangingPunct="1">
              <a:spcBef>
                <a:spcPct val="50000"/>
              </a:spcBef>
            </a:pPr>
            <a:r>
              <a:rPr lang="en-US" altLang="en-US" sz="1700" b="1" dirty="0">
                <a:solidFill>
                  <a:srgbClr val="0000FF"/>
                </a:solidFill>
              </a:rPr>
              <a:t>Internship evaluation</a:t>
            </a:r>
          </a:p>
          <a:p>
            <a:pPr eaLnBrk="1" hangingPunct="1">
              <a:spcBef>
                <a:spcPts val="600"/>
              </a:spcBef>
              <a:buFontTx/>
              <a:buChar char="-"/>
            </a:pPr>
            <a:r>
              <a:rPr lang="en-US" altLang="en-US" sz="1700" dirty="0"/>
              <a:t> At the end of the internships, the tutor (teacher) proposes a grade which is sent to the internship supervisors within the faculty.</a:t>
            </a:r>
          </a:p>
          <a:p>
            <a:pPr eaLnBrk="1" hangingPunct="1">
              <a:spcBef>
                <a:spcPts val="600"/>
              </a:spcBef>
              <a:buFontTx/>
              <a:buChar char="-"/>
            </a:pPr>
            <a:r>
              <a:rPr lang="en-US" altLang="en-US" sz="1700" dirty="0"/>
              <a:t>The final evaluation is accomplished through the colloquium (mandatory attendance with the internship notebook)</a:t>
            </a:r>
          </a:p>
        </p:txBody>
      </p:sp>
      <p:sp>
        <p:nvSpPr>
          <p:cNvPr id="18436" name="AutoShape 5" descr="data:image/png;base64,%20iVBORw0KGgoAAAANSUhEUgAAAXEAAAB9CAYAAABUMlNrAAAAAXNSR0IArs4c6QAAAARnQU1BAACxjwv8YQUAAAAJcEhZcwAADsMAAA7DAcdvqGQAAFskSURBVHhe7Z0HYBRFF8ff7NXcXQrpPaQQeg9dUFRAsaNiQYqAUj46KKAoIKIovRdRsHcQpYh0FQGld4EACWmk9+s735vNBgJS7vYuIcD+YHN3s7uzs1P+82Z2doaAi9DcTd5Uq/aCUp6KTv+FmAmolRZieCCLFv/lD5xFTcw2jtpL8riAJ4vEowR4frcX5OV7Cz/wKGLonEUIuabffMrEeCjdEgLWAiUQvQ0MbXJJxKx/8XgL20/PndPSwEQ/AAUBo4YSvzYZuM8unFwBSvf609xsD/BgQdUUkRod88VdMjIyMtUal0WcP1TrFQDL48BTQTivCeWVoPBLhbCRUyF18ljg7ZHoqCBcwI+k8f6V4lEC/IkOfcGY9CQwrSW+Z8F3yTtcZNtccbcAf6JrRzAdfhD9bQ4KUyCAXQHA2YF6FGAtcAxUfntIgwXf06RPm5G8XSMoLVUBoRwovH7iGh1fIXojQCklcLTV+9SaURd95kAdu5XU3z7vWmIvIyMjc8fBHzasoMmohf/idhK3w4TSQ+J2THRPRLk9EHiRz5jfkN+rO0WP4T505w+ELRS9uQR/rOF8ekxJ6QncvzfgFF9yKFzcBTR/bQ1+f9R4/qD/QX6vmqdH0G88jp4Sr3Mct0Mc5Q8GpvCnR0XQs889S/fpKT3CwkIov88zkU8c1Ej0TgBFnOMPRv9Dj+Ix7JqHG/yAbipxt4yMjEy1hhM/paPUpNFiTQY1qS/glo72uB1sFI1jCtSsLqImzQVaqk4DhfoMaLVGIIpSsOJ+GzvZLvy9Aqo0Cfut+F1BTQBqnjnz/HJPen7wROAuvkEU2Y2J2kKAKAH9NtNSRT4YFQXUiMd6MD+4s6TYXkSJ0oaCbBH8M1E8vDQGijaM/Y9Ic9zlMBFqxr/4Q0ZGRqb647qIg8fXUKofDNRrMCE13gDOq0BwRp8JV3MVUL/BYNXhfvXbxOydAYQoBIm8kUyW7xc2WnbksUU9ATIGEmIyYDUB1Kotpvbg70AV/zpAjUGUhvyPqGOnUKPPetBEzSFN5+YDb798LbbZ8UQ+vRs90fYZ5uUVlB8jIyMjcxvhsohz9VKOcgm5q7km2WupX+dfgGjRemY7UBM10fu5JmlruWb5a7jGZ7eQoO7FQIlz19TVsfEHWoeB9fwoQiwaZi1TXlMC6tjJoLlvHNfo6Dy89jdc05QvaYPjHxBr7dEQUH+TePaVsG52hVkL5jPj6bneNUVXGRkZmdsWN1jiFShN9kCJrfCw1KQRvwigUe30g1RhZIpW0YUoCmLLulhw4yK+gvpH53N1vjgnHCTCEWIkCbtOcgGfXDHiRQAbAGDA4PGsxySvIS344zUMD7t/2f6WkZG5bXGviP8HV71HmaUo2/aSjkCZGc2scF0JeMV/zHGE9V07BjuPKo1U0eRXalMXA8fM+Yye9ETHh8Xhiy6P0pGRkZG5FVSyiLuI8EizGD9zwwR7WZDaGllg9rrAvjmMYG9zZvDuMReU/r8wa54oSj3Bcnw8f35JCBBlkSzjMjIytyO3WsSv0ZXBXXbjCBBSivKquWx1U6MebEbWqeI4go8ELXpjDugbTad273ShgrDntYGSJZNwV1hZhSEjIyNze1H1Io66LH7Dq6v+a/9Ss1L8xsQXFT2AgsLngNAXLghtgT9AWhf2zWlspTou/tcDwEXMp7zKTjgrB9azfcCWXk8Q+mtUKTIyMjLVmSoV8bL+Z2XZm5DCX3WM+HDxMvacCOBEs5jwPGo+WuHaXynVlbLQEmInKLyj+JNPtSg7yAGuqiqIuvNHoAjaIXSr0EI14fPkl3tkZGRuS6reElcFpAif7MUae0YbeqJdX/5Y3Sh6tF4kf+SenmDPawdsGhYmvByfg3+LwRq1D0jAj6BGR7aL5NQF05Y5/OGmA/n9LRvzp2Mj+GPBUfyhjh34Q7Xe4E93rM8ucT1InVnZoKrzDuX1uYL1LXelyMjI3Ka4V8S1ipt3SHD+G0BV1mNCSIkfWI68DdbzC6k1aSHYD04hxBwiCCuHQVNEbUXr3cY1+aIEPNp8QK3++4U3MlHLCVfYFvjEd0F1bB4UZSwCa/5C4PbOBpo+CUzprwoX4MpN+v/C1du8A0jkCuDQCP9vp46MjIzMbYF7RdxciP7ZNMA6J9jG8Zf7t8tRxvxI7TU2gxZ3CaNEiiKIxvQI0RofJcriKFChgmsUQK1Bu8Dvmc/Fs4Cr9c0xom05mtr8fqO8lmf+E2WhH1GVdCBa06NEY3mEqIqaEY9iFdiyevBH3owAnueA8CohLOyTWK58IKrrNpcSnz2gxe9imAkIr+TLsi4jI3Nb4F4R5714UPhlUD7gIrUFZAHnWyjuuQRX+7NU8Gj+OrUEfE5pwHmw6gDsGAy2WXRA7f7J1Ob7BejajONC30oSTxMgdddtB2Wz0cCFvUetPjvB6lsAFtRcZm9blUCNPqXU5HcIreufQKMzYdPADMrAFPQzExRBqcCprxhbztWaeoEo602jtuCzGJaL1B6QRRW+rAvn5i0KGRkZmWqAWy1OmvqqjhaldwJroQfwlANDw71c7MJT4u4r4P99JgxM2QnAn4wBe76HUJ8ovUzAxZ4D4r+Xa7jmumPB+fSNesieWo/wBfWpNTEErX9CODUPyvBcUIWcouqAE1zsNxf57InhkLWnNdBiNPu1Fgh/4Q/Oq1+W6I0ApVRNT3buAtSiByuG2SPiLKn1xR7xJSAZGRkZGRkZGRkZGRkZGRkZGRkZGRkZGRkZGRkZGRkZGRkZGRkZGRkZGRkZmdsN+c1EGRmZuxae5z0++eSTwAsXLnjY7XZiNBoV6CboolartXt4eNjx0xYYGGjq1atXLsdxRuHEaoRbRHzp0qWqv/76S+/l5VVlU0lhxFKdTkcnTZpkIYRYROe7kqFDh2ri4uI0wcHBbAE7yeTn55NXX33VhPFZ7aYES05O9ti1a5f4y3mwENLt27er8att8uTJpcxt4sSJapPJ5OHv728rLi52uiyUlpaS5557zpSQkOBQvE+fPl3PrmMwGCS9SIbiwo0dO/a/Sw9WMqx8Y97QooBJyhcs3NHR0ebu3bvf0nJ66tQpzYIFC3xQrOti2oUUFBR4qlSq+nhfsZRSNvkGe/mPw03IC6wc4D48HNUdNQbdc/Fe/lEqlSW+vr75+D0R7yvp9ddfL7mVZcYtIj58+PDaSUlJY/DmyhZJriIUCoUNtxJMiGL8WWKz2Y5jpCZjeDICAgKqPLM7ipBRjrfsSIzpnuD3/G4SPSND3CUJFKOamEHZpF9qVzITxp8yMjLyxxkzZuwUnaoFmJ5NUlNT+6jVaskiIBZOm5+f3ycLF5a9Rfziiy/GYPkcgO4ajDenhBULMFitVlWrVq2Wjh8//ojofEOGDBnyXHp6+j2YX52+D7yeAsOYX6dOnS+wEjojOlcJI0aMiLl48WJ/vF8dlvGyqaQdhMWTxWJRdujQYdmoUaOOic5Vyrhx41j4a5vN5g4YlmDUjCYYLj/ctLj54z0RzAPi0YJ4C5/MjX2vuA+/M2vcjFsJnnsa95/WaDRsqo49KOzn58yZk4hubI7WKsMtIv6///3vvoyMjG34tUprI4wsHiPVhp/MEmKZKxkjNwO3Q/j9QERExL/16tU7/vLLL1dp5XIz+INNBoHi3EDgLXqw++2C0C5juOCPL4q7nebLL7/0X7169SKMi2fEuJAEZkoFCszCb7755nX0x/E1TCuZ3r17v1VYWDiJVdqik9Owe8N7+qdFixbPYqEWpkN+6qmnGmNeWYvuIfjTaesYRU3RoEGDrlOnTv1VdLohAwcO/ADF5DUp94Fpy+Y5KsKKbFmfPn3e6dKlS0nZnsrnlVdeaZaXl/cThiEU48rpMo7iybVt2/YhrOw2i06Vzs8//6xbu3ZtAuabFlhRP4BhD0Pn2vipwTQXjsF7uSTQ5Z9Xw44phx3DzmWfFc5jusPKSiLuu4jbNjQUfn/ooYf2P/7440KLr7IpuxsXwQJC2c3iDVQpeE0lfmjx0xM/fXBrhJHaGTPNEEy4D7B1MG3Dhg3v9OrV6ylsEvqLwb2l8Mnj4vDPWMIVNCIKYyxRZL4EOfv6ibsl0aNHj2x/f/+fMB0KMA6YNS5pQ4tEgZZK5ylTptQUvb7lfPXVV0FFRUUPYNhYel8z3DfbWJygVwqtVrtm7Nix6WU+Y+bn2IrZwicTeKUzG57DPlkJd1jUMH3seB47TeXsxsKI+JhMppfWrFnTXvSySsBr27FcCQG4VthutOG5QtjRmyox8DCc2kGDBrXAfPNGfn7+NMzPb6LzwxiGRhieSwLORBjT4wpBvhbl+8uPKT+Hgf4JeQc3HUZNQ3R6ECv2sdnZ2R9+/fXXE4YOHdoaW1564eBKxC0izqh4s7diY5FbHsFoTXpgBEegkHfCbURJScm0zZs3z0SL4kFWQ4tBrnIwbBwU/NKXcPlRwNoGbKPYsjYl9ePPj44WDpIINuu3YkY6WDFOpGxI9Llz59ri9yun7b1F7Nixoy2ma3P2/eqwOrox0I9jDRs2XIP54oruANzPWnP/OcfRDQvw9RXgKvDaeMq1/XF0w+uFojU/ZOLEiTGit1WCq2GvCkaPHh390ksvjcjKypqNYjoC07wNVv412L5ybXBneCr6V+4/Xs+LXRcrjxEo4LNHjhw5vn///q1xn1t6Pa6F20S8OsEilG2s1sVNheIWj5HYC2vm97CGHjdhwoTa4qFVCk0dEgeWCy8BRaOkPB8xSSEF0VCy9cUyB2m8/PLLGZ6enpttNht7CCO6OgfLhHiuymg0PoLW3i2r7MrZtm2bFtPsSSwYBhY2KbC4wDgxGwyGX9EKr9K+ZHcjpg/7fPD06dMv4ieb+/6uZ+PGjXrM/08lJydPwpbKaCzz7XDTs7gqF9eqgl2PXRevzwzJ1mazeTjm4Zl9+vTp/emnn/qJh7mVO1LEy2GJV74xQcfPFlhDjzx58uRkbHJ1xN+VVjtek4LtLxNFSUTZ+qIimL8IxxMwne/Fn+0bJbpKwt/ffwPe5xVzsDsLVngcinhHtIATRKdbxoYNG2IxvdqxQuEKmM4X/fz8fkZ/XBq9U13ASk2DadR7+PDhHUSnu5ZRo0ZFfP75568WFRVNQQF9HvO/f3mZZ9utoOL1VSqVAZ3alpSUTFy3bt37rKsH3d2qO3e0iJfDIrNCDWnA709jk+sNbOZ0+e6776qk24C/8FotMKX0BP6K1nwZNibkRfFQvLe36CKJwYMHH8cCvq78XqXA4gqF3Bfj5wHR6ZaRk5PTGcPDHkhJgsUBux+1Wr2/Xbt2+0Xn2x6WvphGcdhcH/rRRx8Fic53Ha+//np9tL7fQet7DP6sj3GiZunNtupCBd2piS3C/tnZ2e9hOe2KYXRbK+quEPFyyhMYhU6Jn/cWFBSMQWuvs7i7cslfj1Z4Ydh1H+9QVHJLSm/+7BTJ1nh0dLQpJCRkLWYWl0bjYGGA4uLiBxYuXBghOlU5mzZt8sb0uReTSutKobTb7SZPT881zz77bJWN5qgKWMuSPfP5888/XxCd7ipGjBjR/ty5c+9g3ngJ44KNmhEEszpSQXfYg4UHMzMz3+zbt+9TM2fOZCsGu8xdJeLliJaMCj/bFxYWjsEM0U7cVSnQk6/WQYHugd9El2uA+Y9w+TFQ8kNP0UUS8fHx7GWEPeJPSbAMh4Wi6d69ezuKTlXOb7/91gQroxbiT8ngfey+5557NuFn9THP3ADLwyheuqKioudfe+21ZqLzXQET8NTU1AlYiT2BcaBkccHybHWGhY+Fk1U2SGtMtzEHDhx41h1CfleKOINFKIodG3rWPi0t7bU333zTpf7oG0Etu1lfeCTrNrkh7IU4c3IvmvpqpOjiNNhUy/Px8fkaBbBUzDCSwEpOU1pa+ghaO8KbbFUJZng1NpPZA81QqYWT3TsWcvD29t7au3fvNNH5joLdI4pYw5SUlGErVqzwEZ3vaEaNGnUPCvibmLZs2Kmiuov31bDwYpqxgtncaDQOP3To0JNHjx5lOiSZu1bEGUzImUWOgvcQilU/jOD/rs7vIkJfuO38S0J3yc0Q+saLa9G83X1EF0nUrFlzM97XMVcyOBMIi8XSetGiRQ1Epypj0qRJoVar9X5XKiGR9KCgoF/RnzvKCi9HFASdyWTqunPnzsdF5zuWsWPHNsbKnVnggoCz8ns7wtIN8yTT3sZoKL02bdq0F10R8ttOxN1QsK9AFHJmdfZ6++23G4vO7iN3fV+iKAy9YkTKjWADKFjfeM4Myf3RDz/8cLJGo/kF7014CcsFQrOzsx8Uv1cZGRkZHTDsksdBs3vGgk7VavW6999//6DofEfC8i8KuV9ubu6w8ePHV3mFW1WggEeiocUE/EEsr0IXSmVwrfLibs1hMCHH+1CgAVkfN9a6kPygszqJuBUzYxFuxeJnEUZeCX6a8dOGnyyzCjfPcHfEot+RiYmJz6L/LjVtKsL/268u2FJedOpdNRR7QvJjIO3zXqKL07AJmaKiojZgRs8UnZyGxTNaO8qioqIO3377bYDoXOmw7pu8vLxumL8ljw1n4LmZNWrUuGOGFd4IzLusHDdHK7XPtm3b2JC2O4rZs2f7YNl8DQX8icroQmFawqKwXFPKf5dvV7u5A+Yfq4gwn29TqVTfd+7cWfJghGoh4uxmDAbDD8HBweP8/Pwm+Pv7C1tAQMBbWBAn+/j4TEHL8gNMvBX4uQcTMoedUx7priIKFsFm6SPYtAkXnV3HuqeP0BfuqBVeDpuewpzcmyZK7xvv1q3bcbRE/3A1w6OVkLBnz54qe3D20UcfNWITFblaWLBw/NmkSRPp0x7eRoj5F4xG4wtfffXVU6LzHQHem/LgwYPPYnl/AdNU5Wp+LodpR7kwMzCfs5kIT+Fvpi/sfYu1+PkLfq7H627Bz8N47bMWi6Wg/DxX9Iedi5XSWU9Pz9mfffbZb/jbWZW4RLUQcZYwQUFB6+fNm7cIWbDwMvMXL14866233preqlWrd0NCQsZHREQM1+v1/8NtDkbuUXclKvMHt5izZ8+2FJ1cgk8cFQ+W5JeAd6Av/GpYcpLiOFoivW8crfHSwMBA9oAzT2pmY3GCcRyATb2nq+IBJ15PceHChU54zRpS05XdKxY0O1b8mwcMGJAtOt/xiFZdaE5Ozivvv/9+lb6SX5mMGjUqAVuDQ1E0fdk9ugNRQCluNvRzP1rCn2q12rE6nW4IGpHDsdyMxs/RaECOQWNyNP4e5evrOwxFfSiK7hQMyw943iE8n2d+OVu+2PFYLi+g4Tq1a9eu2/C3SyJWLUScgYVWSCG8IfbaePnGulHMkZGRxiFDhhSjyF9ES3nPxx9//O3gwYMnYoQOw4j4BM91eQywKBpatMbZjGeuD8Qv3cjGhYdKmvYHg0I4KwFrSh8+ZYrkvvHGjRvvxAy6m2VYjEvR1TmYxYEZrv3nn39e6WPGp0+fHlBaWvoQu6ZUWDrivZ6NiYnZKjrdbSQcOXLkf2zKAvH3bcuCBQuCk5OT2eRwDTFN3dLsZnkLywOr8P7AsvEOasioli1bjsUWzMKVK1duQiNyz9y5c0+gAXmKbRiGk6g7h9GY3PH111+vnzp16qLw8PAxaCSM1Wg0czG/nWKVAfPXkSCyY7A8sSkyPhg7duwX7phjvdqIONZsTo0Mad26dSE2vbc1atTobawlp2JkFotCLBlMWA5FvOmkSZM8RSdJ0NRX64At5QVJAl4O6xtX5EdD3neS+8b79++fjdbFzxgvEpoDl8FMGp6SklLpL0VhKygBr1VPanll5+H5ZmylrRo/fvxtPU+KFFj+R2vRAyvCF7799tuqeYmtEtm3b193vKensFyWG1mSKc9TKKDJGEefYMt/wkMPPTR9xYoVO0aMGOHwNNDMoJw5c2bS8uXLNzZs2HCqt7f3GKwMvsF8V8rCeKO8K+bPiyjgc5566qnPGjRo4JZFMqqNiEtl9OjRqSi6czEyP8VIdC2lEavVWgs3yVOxYhAIzdvdl5CSKKf7wv8D6xtP6U3P9ZYUHsw09tjYWDbP+7kyF+dhUYqZ3pCfn9/hr7/+cssbZteCxRs2mx9Bi8bLxWQswgLK5gh3T9v7NkPsVgnOycnpO3/+/FDR+bbjnXfeqVVQUPAi3ovLk0aVCyvmq0QU0HmYPyaihf2Hq+sMvPHGGzkff/zxL9HR0ZNRyD9E/4+zvHstIRdbAFl4/Y8eeeSRj5588km3LVpz24s4IywsrLR9+/YzMKL+EZ0kwSIfNzaVpORZDmnq6FpgSeohqS/8alglwBXF0pJDkt/ifP755897eHhsxAx0zczlCOw8s9mcsHbtWvcPwRR577336peUlDyCFYZLY/Wx0P/ZtGnTw+LPuxIsBwQNkfv27NnTky1JJjrfNrCuoDNnzjyBgtiI/XalUhfLNBPQxBo1anyYkJCwEis3YVEQdzFt2rQzbdq0mY0CPRPDeuhqIWffsQWQrdFoPq1Xr97i5557Llfc5RbuCBFnYK16Pjg4eDWzRFyBJQBahGylF2nk/tpPcl/41WDeZY8FwHyhD58ibdx4fHy8GSu5HzFeUkUnp2FxguIYk5yc/Ch+r5TpTxMTE9mIlAip6ccKCgpXsb+//7c9e/YsFJ3vSlh6oWXobTQa+y5btuyWz0bpLLt27YosLS1lb+x6sHtxFSbgPj4+s4YMGfLl0KFD2VJqbmf48OGF999//7co5LMxD5/ATWiHixVIJt7Lt4GBgQvHjh3r9reH7xgRZ9StW3c9Rl5uxVrQGViGYc0ezPyS5tLmU4bXBlvqC8C7nvEuUdY3HgN5X0i2xnv06LFXrVYLC0ZIhfVLYrx0mjVrVqDo5DZWrVrlV1hY+DC7hlTYvWFBOdSqVavtopMMQK2kpKRBt9tMh9h6eBgtV5eHtYoVu1Wr1S7FlvpXTZo0qdRJ0Hr16lWCGrRKp9PNx/Dns/wsaspP2AqYi5wXD3Urd5SI33vvvSfRAkl3RazECsBpNcFrcpC/pS8hxRFuscIrwpbxMyf34U8OkbT6D8u8mLHY8m3sxSnR1XnQoqiNBcztk4Vt3ry5LoZN8mRXorVTglbQD2xxDNH5roaVAYwXgmLyxM6dO9lLbNITvgpZvnx5KLaEu7lqhYt5wo56sK5evXqfYb7IF3dVKmhpFzVv3vxrrDh+MCN4DzuDgoIWLF269LR4iNu5o0R88uTJLNGKURBEF2ng+U7HCz03ohYKbQ/BdHajIS7AbocrjAXrLvRfGk2bNv0VLYJ9UkWcFSg83xMtZtal4rY5ZtAvrqCgoAt+Sh4bzsCwXYyOjt4k/pQRwfJgwDTrN2bMmNtipsOjR482R+1tLjWflsPOx/x0Nioqasabb74peRFyKYwcOTI/IiJikUaj+dbf33/ywoULj4i7KoU7SsSfffZZVpjdbQc7RvGmfkRZFOb6iJRrgNpGOBsHlnN9aOpESW9xDhs2LF2v169Hy0yyNY7WEVdaWtpp0qRJwgMndzBnzpxIo9H4GDY9JU93wMQfw7YJLR7Jo3DuVMSKsWFycvKwL7/8UlhvsrqCxpMmLS2tPaal3pUKneVvzOc5mN+XTZ8+3aVpmaXSsmXLY5GRke8uWbKk0t9XuKNEvHv37jzrAkMhF12ch2UezAROSTGfMioerKkvurUv/GrYDIeKgliav+Yl0cUp2D2hdbAW70+y0LEWDhaw4KSkJLettn769On26G8dqRULS2tM80wsMN8PGDCgVHSWERErOAXG0RNbtmx5QnSulrDnLZgX7pWaFyqC+WJH+/btV6Jfbhgm5jyoRXasQE6zcic6VRp3lIivWrXK12w2+4o/JSFmeocnTcLjFZD/Wz/CFV9/1R53wfrGTRf6SF0Zf8qUKcc8PDx2MTF2RTSxef4YWtAuPyz7888/PTMzM+/HJr+GxbuzsHvApjebrfCvzp077xWdZa5CrHy98/PzX5w4cWK86FztOHXqVBNMz1riT0mwPIEVls3Hx2f93TLtwh0l4sePH2+NYiBZXMqFDYXO8YH454fWAvMF5/vCWecBezHamRRglQTJj4Oi7ZJWxsf7s3l6ev6CBaVYdJIExnFjLHAuT3u6Zs2aWtjsdWmxXxSoAm9v79WdOnUqEJ3uaFgeLc+nziCe0wpbPoN//vlnSaOvKhvMl6xV5tLLXuxcNDT+jY2N3SI63fHcMSKOicedOXOGvSzi0pwRmJHsOp0uWfx5U2jJVuf7wlUEqM0jn9o06UBUjo+FwbxNODsBy7lefNpoSSsRdejQ4Q+MI8n9dGIBYw842WKvkvMPnqtIS0t7CgtcTdFPSeD5iVFRUTvEn3c6bLQDe3BvdVbIWRxjunux8dfr1q3rJDpXG5YuXarCsMViq0zyOFMWJ1h8zVh+vxk3blyS6HzHc8eI+BtvvNGxqKioqxQrpSIoCizxj5f9ujHCuHChL9yJfhQlK1BBu4GrPQYgeghVRSyidqUFHA220DdeGA95WyWNG+/Ro0e2r6/vOmxyClNqSgHFQFNSUvLozJkz40Qnp1mwYIEPm2wM41tSHmRhZ90EWq12w1NPPZUuOt/RKBSKY9iS+hC/XpCSdkzI0Y/QrKysEVOmTJHUJVdZYF4IQhGv7Wr5RQoDAwO3oj/SLYPbjDtCxCdOnNjy3Llzk/CrS+tkskyOopAUHh5+07HGeCwHuZv6EVLkxKo97DxDDhgSJnBNDn7MNTm5Cvz7vQPKsJ+YuDsMm8/KnNSbPyttXdCQkJDNmMn/FX9KJQZbPveI353m5MmTHdBqkvxAk2Gz2U7HxMT85K6JhKo7KMCZL7/88hKNRvMj3jub/1rc4xgsf2Odyebkvuf06dMvVKeZDrFlF4PhkmwUlINxktm0aVOHW9J3Are1iGOiK0eOHNkVM+QHaFne44ogsHPFB0CH/ve//xlF5+uTNiAeLCkvlnVUO4gSW4qK0FVc3NpL/XVc8JsXwavNLMobihy2xoVL5sdC6UZJfeOTJ08+azAYfkchYNP9iq6Ow8QA40mZk5PTCYXA6QV68XxVXl7eveiF5LHh7Dy9Xr+rb9++x0SnuwG10WgsjYyMXI559Q/RzSnK0w5brX2//vrratOtkpubG4kVjKQH3BVBP/566aWXJK9odTtSbURcpVI5PKPY9OnT9ePHj2+PVsmkjIyMD81m832uCHg5mIHyUNy2oF83ta1p3l/9iLIk7KYr2JfDulFsmkzQN18uulyCRH+9Fzg/tMYdTA7M54TjCVjO9qapwySNG/f392cz/bnUDcEeRP30009Ojxn/8MMPY1CMOkhNM3YeiliRp6fnuujoaJdmorudwPxJsAWjmDZt2qmAgIBPMf6zpMYhWvWxWAn3X7JkifR5gtwIVup+EnvWLoHxAT4+PocwTu6Kllk5risfMmjQoHszMzO3S81QLPLj4uJGdOrU6fv09PRLHQulpaUcCrTq4sWLbNNgxgtGI6I+JngcXquFxWJpgAmvdrX2ZrAMhJbpumeeeabfiy++eMM3vPiU12pD5rJtBApCHDbEVUx7ay8jjU7+D8P+H+nnTz7WDko2/UI4Uw2Hu2cUSqDK+hO4hoemii4Ow9ZiXLx48RyM+35S0o2dg+dSnU434/PPPx+Hvx2KCSZEvXv3/h9agrMxPV1583PL/fff/+LgwYMlW11PP/10fQwPW34r0tk8xO4f8x80atSo85QpUxx6U3TAgAFTs7Ky3pAqVmjobLvvvvueQn8KVq9e7fPNN9/Mwjz7MvNPSvgx/Yo8PDymf/HFF+/j7+uaI3i9xij4rNIPl3IdLMPQpk2bB9Dwuu4D9eeff3403ssM8acksDUO9evXf/K9995bIzpJAu+RQ01rifoTjnnDmSELbgPTRqHVajMefPDBXWzMueh8TaqFiDM0Gs0BFOjTaGEJT6eZXxiZbFFUDd6QGjc2pSYbA84ykjAMSTyGHe4SrBBgBsjz9fUdv3z58mXo73U9xesReqT+NEJPvA5WB6+N0UKJZy7x6taZxH26T3S9AvRXTQ/HfkTgbC9wdJQ6agHl/c5A9Pj7Ob8xF0RXh0EBfCY1NfUbtVotefFZPO8frHyfGDhwoENWPVrunl9++eU3eF5X0ckpWJpjYbd4eXm9tnLlyoX4W3Ihu51FnP0eOnRo27S0tHnoX3Mp6Sfm+zNRUVF958yZc93umaoQcTSeluOx/aTcRzksPVq2bNlqwoQJf4tOkmDPClasWLGgpKTkQYyjWyLiGA8c5su/Mc37YiV7w4m7XGu/uAkxoZtipHXHZvbTbMNakH0+ie5sRrMH8LB78Mbqoci7VcCZP+gnxQjbHx4evhF/39BTmtS3LlhTXsSLiy4OwLpJFCE/QOzK/aLLf8DrWkDbdBG1653qGyeKvDjI+ErSSJUWLVr8ifd9QPzpNCzusHKtffjw4ftEp5uyc+fOZljYmrJzpYLpdTA2NnYD+nFLClh1Yd68eX9jZbYMy4dJSnyy8oMiFY2t33638pV8Jli4SZ7DvxzMy6xScukdCAYalATzdRjGTRTGa8yt2PDaNTGfR2L63jRhq4WI30iM2T624Q1dcdyNznEGjDBm2RVhZH01efLkm08VWfzPy0RRGu5cX7guEwzNP8Zr3TDQJP6Hf0Dh/xMbR+4wbKoY8/meNNH5vnE245+Pj893rogAWgpe2dnZ7CUNh1b9uXjxYlfMoAFS0o+FEQsXeHp6/vnWW28lis53LRgftri4uDXYgmUvcFmcTUOWBpgWCmYobdq06Wn8LXmMtouwVrbkuXMY4r2nofHn8myFGB9sTVoL05xbuSEWDw+PmxaUaiHitwrMwEzAbWq1enVCQsJq0fm60HOj6oAl2blVe1jmUoauJjFfHRRdrgtmHB70jZZSuybb4ReAhKAU1aalf0haizMgIOA3jAeXpslE66fDu+++e9PhYQsWLIgqKip6HIVfcl84Ck12YGDgeiGuZIDN0BcUFDQf4+WMsyLOYEKOlUBgYWHhIPSroehcpRw7doxNO+uSiDPw/hOxVXFXvLlbkbtWxMsFHD+3hYeHzx08eHCeuOu60KJf+xJFoeMPMzF2qVWfD16tlrKaXXS9MTEz94IidD0oHCyQWE8TYiVYuUha/adZs2anUFR/ZTW/VBFA6iYmJj6M32/oARZWNi1CvHiOU7CwobVJsan722OPPXZLZqarrnTo0GEPtk6+xOycxfK1s7C4xTRpgmn4yueff+4lOlcZGGYMgoTMdxXohU2n0zmfuW5z7koRZxkdBcGGib6drbs3c+bMm1rJfFL/+mBLed6ZYeGgwOhVhX5Han52U//L4bh4MxiaLqI2neN943bMwFx+LBQ43zf+3HPPGYODg3/F+LhpJXY9FAoFZzQaOy9evPi6Y8bZaJjc3Nwn2LFSRFzEwuZ+ue+++yp1hZbbje7du1vi4+NXoEW9g3U3OauHLD3wXA5bVM/t2LHjMdG5yqhbty6bHtnhSeeuBbsHrMTqoIh7i053DXeViLPMLVrg7EHmVl9f3w9efPFFNqrm5qpSsof1hUc4PvwPM5ZNnwmGtuypu1OqxcX8uAcU/qvZsESHYc/4zOd7Sekbb9u27T4sxHukiiuLV7PZ3OjMmTMtRaf/sGnTpjgUidZSLMVyMHzHGzVq9Luz8Xk3MGHChHRx7HgmSw8pYJnwy8vLe3XcuHFVPdMhG+vv8kNqvO8Qb0T8eddw14g4y9hibW1GwfoOrc8py5Yt29axY8ebdnDz/w6vC6akF8HuTF84Rq0ibDWJWXFIdHEOfaNl1O7heN84KwKkqBYtdr5vHC25AmyRfI8CkC9FAFi8ogAEZGRksBXKr5mn0tPTO+M+SetzsjBhBcCjFb5m6NChbl9o9k6hQ4cOW9Rq9acsjzubjiwNxc9W586d+18Vz3Rox+s6NF/RjWBdgmiJV8sZGiuTO17EWWYuF3DkKIrNrNjY2Enz5s37E90dq/1Nm/oSpfN94cS71RK8hrS3x2Jn7iWK4HVO9Y2DlQNr0st89txw0dVhsDnO3lSVPOcExiuUlJR0nj59+n8mVvrss88CCwoK2OrlrqzYciE6OtqllzjudFjXWNOmTRdha0cYJ83yvTOwtME00lgslud+/fXXKnslH8NJ8bqnxBEZkii/Vwy7v/DlLuKOFXGWqGwTh+tcxIy9xt/ffxIK+PT333//pHjYTeGPv9RA6At3prGnxAylDfmWRH/qcF/41XAk3kz1jRdRq4dzfeNsZfyMFU73jY8ZMyYVrbj1Uh9wMvC8mv/++28HFIMrPNi7d28C+ttY/OkULCxoWVrRwPp50qRJLltrdzrjx48/7+3tvRBbVRlSKkyW/lhWgrKysnpMmTLF6QflUtFqtS5Pn8AMCWwNhok/7xruGBEvF23W58oSUxTvDKzhf9Dr9ROjoqLGLl68eNW0adMcfoAniBE90EcYF+6oiLO+cLshE3QtPhZdJMPF/vQ3KIOc7BtHa8aS3JtPG+zUDIcYd7aYmJgfsfBLssaZYGC8K4qLix/7/vvv9aIz/PXXXx6ZmZmdcZdOiqiImPz8/Ngbg3fVnBhS6d69+1qNRvO11AqZlSHMB/efPn26L6YZh/5IN5EdxMfHJ1dqeBli/mPvIbC3V13StZo1azL/2JCZS7oidasKqo2Is4xzrUhwZGPnskTEjaLVlo2Z4Q/MxJ+heL8WFhb25uuvv74Cm/n/4rFOqQg9PawuWC684Ny4cFRxVeiPJGa8tL7wq9E3WEZ5fbbDKSVUNoW1IG+X09Z4t27djqNFtBULsBCvzsLSwWq1Nt2zZ0990Ql++eWXKHTrLMW/ctDf3ffcc4+8/JqDdOnSpSQ+Pn45xtteKfrLyhIaP35FRUXdsYXWolatWmztUicKgfNgKzkF851L12B5DP1o+/PPPweITpJIT09nmZVpCY/+WaRsGO9WJkdlPlYu1ULEWeTjTefhJ5vHm00+dcONHYdbGm5JmFEPoxub92ExCtB7Xl5e4z09PUfVrVt3wmefffbFrFmzTkmeb9q4uR9RFIY63BcuWOEeueDddikhbprjOmbQXgKsb9zBpGJ948TGgTmpD39hmlN94wkJCaUBAQGrMC1YPDuNWJEG5ebmdhGdWPOWjR9nE5aJLo7DzsEKwOjr6/vjc889lys6yzjApEmTTnh7ey9AQclmlauzsLTE+I9LS0sbk5iYyN7m1DK3yiIoKOgUXu+U+FMy6EfYzp07XVpXQK1WszU6v0EdeRv1xOkNz3tLp9NNxvg6LCXfO4tbruDqBFgsc3h4eMzFz79QQG7aeYCZklepVDxaC+y11NzCwsJi/LzQtm3bkp49e5ZiOFzObfz5AfUg55vfCFfg+NJranYvtZdxjf8dILq4BT7xyZaQv3ETIUYvhysUNne5uuF4Uu/gNNHFIZYuXeq/efPm7zEtHJ4PpSIsD6Bw7O/atetjDzzwQC62glahMxPysgOcBM/b36pVq+7oj9tfs7/dJ8C6GWw+FGwJzcSK8CW8JlsMQtzjGOwe8RwTnluAaVoDfzv9ViXzw+zABFh79+5VzZw581sM61OikyQwnGYU0Xc//fTTqXhtyTqA983uVer59NChQxrMF99h3LFlDEVn58Dw/x4ZGdkV46X6T4DFbhJrvu2Y6b77+uuvv7zZhny9cuXKb5cvX756/vz5OzDB9i1ZsiSzV69ebLUTyQlXDoZHAUV/ohXuxAr2GJPU7pUJhoT/zBfuKiRm9T9EEexc3zi1AzUmv+zsWpyvvvpqLlaIP2NTUtKCEQyMv/qHDx9u9sUXXzTDAtxcdHYKdm0MgwnDsvq11147KzrLOEGPHj3y0MJdisL2t5S0ZOUSz2MWeBB+uvxa/I3AViB7eH2GdWFIzXcMrJA1xcXFz86YMaOm6CQJDAObi4atZSpls/3xxx9ajHdXFxMnRqPxppFRLUScgRlFesq5GZo0sDZYL7zAhNDhuphDy1cZvJrEjJQ8IuV6YKagVN9sGeUNuQ6nGKt8SGEc5O9wavUfvBYfFxfHHiKybiqnYQUfC5IqIyNj4MmTJ8eh9RjI3CSSw+Z2Yfcv/pZxkjlz5uytUaMGeyVf0pqqLO1cSD+nwHzzB4axUPwpCXaP2Jqvc+rUqY6i0y0B4zsCRdzpob4VwfiwoRFz08ivNiKOVJ+wlPzOVrAPcWpEik2bAzXuWUpIgkuvD18X2m8fIUG/ONU3ztk4MJ3tw6c4N1SsW7duSXq9fqsLhZeNaOhqMpkelSIc5SiVyh333nvvCfGnjAQw/u2tWrX6CZv121h6upIelU10dPQRTPMz4k9JsHtEw0Gdl5fXde7cuS494HSFxMTEWijCaH1JrwDVanUmtijM4s/rUp1EvFrAnxpQD8xpL4DdichHEQdN5A8k7GO3W+HlcPFdzdTQZDHY1AUOp5oNC7GiIB7yf3xJdHEI9iAYrbd1aE2wh82iq3PgeQSFQ9LJ7JoWiyUnODj4xyeffLJIdJaRCFuwIzAwcClWrK4ujl2ptG7dOgOFb7s7LH+0glsfPny4C/pV5RqH11RfvHjxAayQJOd/DD/rltmJ201HuMgiXgGMfAWY0Qrnip17O9PulQUejZ2eI8VZSPQP/4AqxLmV8XlsTpiT+9BzY53qI3z00Uf/Rkvgdyz4kqw3VhClFkZ2Hl77SMuWLf8UnWRc5Nlnn92OrauVVqtV8rOOyqZjx46m0NDQHRhGNjhBdHUeln/QgAhGa3zAiBEjWonOVcZ7770XgwbQvS7Gc4Gvr69Ds3XKIl4BeuaVOmBJda4vXMFGgQSvIrEDKs0KLwczBU89WyyhvCHf4ZQTKqOCWrRkywvCbwdhY429vb1/RBGv0oWIWcbHa9pQcH7t1avXXbVqeWXCBDImJuYrlUq1hcVvdRXyhISEf9CC3S/VACgHRVyB98iWrxszceLEYNG50sFwc8ePH38evzo94qkiGPb93bp1c2ief1nEK2Le2Z8o0Qp3qi9ck0kMbT4i5OYTabkDkvPtPgIBa5xaGV9hJ8LK+E7OcNisWbOt2LzdKf6sMjDzn2ELP4g/ZdzE5MmTk/39/eehiLN3LETX6gVbpLxGjRrf2O12NtJMdHUeJqCYdzm0iB9KTEzstWLFiutOk+xOBg4c+IDJZOqH15Y8ERdr/aIBtaV9+/YOvV0ui7gIf254XaEv3Jk33FhfuDpyFUSulLxOpbOQBGKl6sZLqUWdL1zfEVjfOFdYmxp/7yG6OATrSzUYDJuwQEnqUpECy8BarXZD//79XX7xQ+a/NGnSZJtOp/vOarUWoLUqulYvsMWwEUXQ5ZYty0tMTI1G4yu///57j9TU1Eqd4XDkyJGtc3Nzh2G8hkstL+w8rHhyQ0JCtotON0UWcQRrbQUU/9afKIqCHLbCMY2ozSsbtM3RCq/apcJI3dV7QRHys1Opx94ANie/TFMnOmyNs/sKDQ3diIUhpSpEXMzASZGRkT/Hx8ff9Km8jPMMGDCgNC4ubjEKzd9VWTk7w+OPP56s1+t/wLzg9JS6V8POxy2uoKBgxIQJE3pXlkU+fPjwVlhJjMOyIgxtlNKVwsIqGjFbGzdufER0vimyiCM0cVBdsKS8IHYgOwazYrig70jcF5XeF341mNhW0DdZDHZdgcPv3OKtES6/FuStdWrc+NSpU49ggdqABcqllzAcgWV8jUaz/6GHHpLnSalEJk+efDYwMPAzFHFJY8crGzY6qmHDhj9iRfMP++1KGFmeYuejRR5XWFg4YsOGDW+g4Lr0IlBF1q9f7/UikpaWNpF13eB1XJlumY1KKWHdSWxaYdHppsgizjCxceGlIQ5P8YOxRnl9EXg2/gkzSJVa4eWQWqv2U0XkfodTkOUrDCo1n+vNn3V8hkO8PztmqjWYMbNEp0qBFTS0Qkq8vLw2dOzYsVh0lqkkmjRp8otarf6huo5WGTNmzAVPT8/lKGo5opNkykUV7zMe/RuckpIy9ZVXXnlk48aNl2bbdJZTp05pBg4c2PrLL78cYTKZ3sW8y2bq1DBLWiosnJgmvzVv3nyb6OQQd72I8+eH1gNz6gtYBYouDsIqeE5ROS/2OAa7tnNVvtA3XlQHjLucGjfevn37XWgVOdxHJwWWgfEaB2NjYx2ah0TGNdj8KxjX81DYqmSSJim0a9dOqGjc0e3D8hfzQ7SUn8/Pz5++cuXKyf369eu0atUqP/GwG4LnkUWLFgUOGTKk5cSJE8fn5uZOMxqNw5VKZTT6q2DXkAoLG1ry+f7+/suxgnFqsje3pJ6rE2Cx2iskJOSZhQsX/ig6VQkY6Rw9Um8GoSdHgtXJBCAKoIrAL0Db7m1Su34qpb7XvHlCcq2ETHa6eqZHv1PTesKUmFdASAiFzGNqmrXmMTCfWkigtIZTUs5G1Nh9z0DQxI5cxPAU0fWmYMbqm5WV9ZFKpXJloeNrwvINK6g6ne6NcePGzZQ866ST3OkTYN0MvGfSq1evAcXFxdMwDiplbUoWT45MgHU9Ro4c2fj8+fNsEeim7Lc78l65TqHusPlRjmO8HsU02YfbicDAQDZ3kDCslgkzirS6tLRUk5eX54XHN8OtLm6hGI5muHniIUKYXAmXmP9NGI7P+/btO5IN7xV3OcRdLeJ8ct8GcPH734iqyPGulHLwVimozKDSbQKbRxJc6+VEgims0M7nGpxxakUaSicq6ZEf3wB7VjCazldVAARNCrMeqKUDoUWxDj+IrQiKCFU3Hcc12PeB6HJTZs6cGffnn3+uwcJUzx0FqSIs36AgZtSvX//h9957r8qeMdztIs6YMWOG/549ez7EMvgyC1dlpK0rIo7hIf379++BIjoF06mmu8JXrlXsk+kPbnl4/+l4DTZqx8yuizCDhU07p0aR1eEWifuvGOHianjY9dmGeekAtoxewXK2T9zlMHd3d0r+7v5E5URfeEUw7QixaghX8Cjh8v9HIO+/m6JgIFiKnX6IQk/vweq9oCeeP+ga/g5B95cJJ1HAGaxeMJ/rQ1MdHzc+atSoRE9Pz9XY5DOxTOcumF/MCtdqtdv69Okjz5NSxYwZMyY7PDx8CYrRKXcJpDvB/EHRMv0J88dizCfn3ZX32L2Wb8xPNE7YVLv18BptMI/fh5/34md7/GyNWzPcVwePuSTg5ee6A7xOuo+Pz/JHH31U0kIyd62I8+dH1wNrygvCa+lSYTYya3jZ8c/VG3vR0YYbZ5ZwgVp4vtl2TX/tRhRgrHVc6XBgISJFtWn+nw73jbPChE3NdfjV7YszoBWUz57Iy8MKbw2zZs3abzAYlqCYVMux4927dy/GlvpKFFH2EpAguu6iXIyZNX49US7fX37M9Y5zFhbXeD9FeF8rWrZs+XXHjtJeGLx7LfHC9f2JsjDQmVGF14Wl6bU2HqOXKtk35yEKzDH4eb3NFfB8Nu0xmM734S84vjJ+p06dDmNz0m3zmbDCiAWDqlSq7XXr1t0lOstUMZgOtrZt236D6bDF3SLpLmbOnJkZHBz8Cea/NZUdxnKhdqdgX42Y95mQb4iOjv5o8ODBDq/9ezV3pYjzib0agS3lObcI+O0KWuNs3Dgp+Mxha5w9cMGCxIalFburEGFG5r28vNYNGzZMXn7tFiLOdLgEBfJQdRRxxrx5805HRUVNQst1NYaTdVqLe24vygUcK4itoaGhH37wwQfnxV2SuDstcePevkRhDJXcp3ynwMaNW8734lNGOTzfODb5dqA15PIERQyxELKCuQO/3+2pccsZNGjQDoPBwJZIM1ZXgZwxY8bB+Pj4iZgHmZALeai6hvVasC4UJuAY5t/QIJqAFZPTDzKv5q4Tcf7MwAZgufA8uLaw9p2BIJuFtaFgu8Mr4z/99NOZaDn/aLPZCl0pPOxcFAve09Nz3VtvvXVOdJa5hbChnbGxsd9i2jg0Beqt4t133z0SGRnJhPxLFHITc7tdhBzLDRvWuAYt8DcWLlzoli7Eu88SL93BVu0Juqu7Usop6xvnwHz+ZT57cZjoelPi4uJ+Q4siQ/zpChlBQUFrMFPLNWo1gb2S7+vruxjF5kJ1FsaZM2ceDQsLe1uj0czDVqEwZWt1DS8LF9swnOd1Ot1cjN9x7rDAy7mrRLysLzy1+13fjVKRsr7xOMhc7nDfeNu2bc+rVKpNYrNQdHUcdg5aUDYsgBvatWtX5XPPyNyYDh06rEOx+ba8u6K6MmfOnLPx8fHTsWU4HcN6DCueatVPzsLCuk8wXCWs/9tgMExu1arVB8uWLTspHuIW7hoRx0hUQOm+foQrlfvC/wM2S0zn+ji6Mj5bYCA8PJy9Dp0mOjkNVgA2b2/vdU888YQ8T0o1o1evXiWRkZGfogDtxnSq9InPXAFbDtmDBw/+0sfHZ6xarWaTeuUz4WRhvlXhLhdvVgli9CWhsTIfW5xjV65c+cXQoUNdngvmau4eET/Tuw5YLjwHvNxy/w+sUiOFtUjulhewsnMo5z/wwAP7sdDsFn86hZjJDzRp0uRv/F45Y7hkXOK99947VqNGjfkoRLm3SgwdJSEhofSTTz5ZV6dOnUnYgpiKeXgnhtvCWorlgl4VsOuwjV0Xr38Oy8fnaH2/Fh0dPWvhwoV7cV+liI/bRLz8BqRuGNmVG9MKa3OiLiybL5zJRlVtUrmWX5W1oSFOOJsC7OaHsAA4NHF+165dC7GQr7cirKA4CktrNvoBrfCfBg0alCo635awe7lTwXujHTp0WKvVan9i3QHOpPHVVFU8oVV+Hq3yhZgvX8Nwf6BQKPZgXhNaevjd7eFg/rGNxQ3bMJ6Yc5JSqfzEy8vrbbS+30br+/v333+/UmcAdZeIC/6gAEjaBA8qWcSJ1ZxGrRoKnvijyjZ2b1Y294LzKHj9tf2spE2rAEq4NIwph62F4ODgLZhuwkMlzLgObawwIRfCwsI2sC+3ErSYlFgI9dcKpyObKAoOL1uNeV3NCrtKpbqmfzfaWLzh+Vq08NxmeN2Mnj17FoaHh8/HrydYOb1WuBzZWDxhXDu6DpVLtG3b1rhs2bJdDz/88IzAwMDRHh4ebM6V31BghXuoKLzl39l2MyoeW/Ec5if6nY5fd+C15mDlMQpbBBOxZfDN3LlzXRr/7ShuEc5Ro0bFJyUljcIEk/QyONaW6qioqMWzZ8+WNHeAI/AHX9IT7ve3gFxsjRHPhLWs9qhMOBXmXv0YrlGmU0OJKG2uokcyPwO4yOY2qdxwYr4u+6LPIJpWs0mdXx1+IxPjUYEFvV9xcXFHTHu2GO0Nw4oZn6AIWTGzb3riiSfmdu/evUpmK7wezzzzTByKy/tYyAPwXpwar4S3wpnN5nxsyk9+++23HVqeb+DAgT0zMjKew2a2Aa/rzPUIhs+m0+n+uPfee2f379+/SHSvEnr16vVyQUHBfVj5sLd7ndIMMZ6y27RpM2X8+PGVVr6vx7lz57TTp0+PNZlMtUpKSu7FeGyOzrH4yeYSvzRzY7koXws8VvwmVPysAsjBrQTz8hGMk5OYnkdxO9yyZcvzzk4j6w7cIuITJ05Up6ene+ENSRIcFHESEhJSiM2hSi3UNHesNz3zTQyqqxKorfJFnCgJ+AT8y8X/XSi6OAQzGOjBxvXAmqND87hyw0nEPnCv0GxSew+bYMip640ePVqfnJzsZ7FYfEWn64IZHUpLS23x8fFps2bNynP2Wu4GRdwDwx2N+VaD1pRTYcFKiwlrcZcuXVIHDBhQKjrfkHHjxvmdOXPGH8/TOXs9xO7v75+J18vGyq9KH80vXbpUt27dOh9W2aGIOaUZLJ5Q7ArRMk53NJ4qA4xzgpWIT25ubizqTQyKeg10bon35MUEHcPIKlbWqlLgp9Dawfxpx/1W/DShaLOVdix4XAp+P4iGSCHe28l69eqlDBs2rOhW5mW3iLiMjIzM7cbcuXMDsBLXZWVl6VDcdfhdgSLNocALIo5CbcfWj12v15u9vLzMKNpWg8GQN3LkyHzBAxkZGRkZGRkZGRkZGRkZGRkZGRkZGRkZGRkZGRkZGRkZGZk7HnmIoYxkKKVqeqDWvWA6WwP07c5wjf/YL+4C/vgDfqTwYHtQ2lTUUvcvru1u4RV7PnlkHMn5rikFzyCwFRWCsvZJrunWv4WTEP78iBDIWN4SlKFFpPm7OwgpGxPN7w9rTEzF8aAM3ActQpPpgX87g71ABZxFAXYFgLZZDmm4axch5Ip3DTCMHD3UuAWUnogCGnqaa5d06cUc/tRDTSFnZwRp/cIGQpZZBbeMYUGQ9G0LIAqOcCE7SMI+YWV5fk8LP6BJ9xDOu4RGLNjFhXQpEdzPdo2C7E1tgPctgtB3d3GRl1/24A81a09MR4Mp8crkWmbvEJ2BP1HbE0rz7wOTxULa5m6lZ4f7kqxP2lCqMpPWuZvwHoS3ZtnYZnrA70FiMeohqPN2WnymHhiPhQDxsAGnpMDbCBALB8THBqTubq7Zn8Lr3XzKjAjImJ8AnCYEqNkIyrAzpNHOv9i4Z7a/ImXXiEkAW0YE4YCnVEFBd38GqbeGzfVx6Xh+v18LMJmiQVV7H9dif6LojPfSpyEUb2wICoM/WAtyiMe9J0mj74VpVgW/D9/TCkyHQoi+7z5qX+wNFr42KBRWoBphXDWhZo7aQAn6Rnu4hnsvMDcGv692ApiTYoiy1l7S8shZ0Rl4PtmD7G3djnKgJYpaf5KmO6453A+vraDHmjSHklNhgPeF2YJQu4KAXWmENge3weEuLYmx0A8MMbtJg3+EaZX5v1r7AjnRkajUF6lPl1OQu6EVcPlKIGqMByUG1kzAZlESVdtE0Ebk0/yfm4OyZgrX4sSl+dfp3oB7qM0SDES/jQS2sNPsve0IyVUB2FWULbmobJqJabEb47Ysvx0LjgKjsRlQC4bRXqbHNgVQrwF7uHpz2JugN6XKXuGVuSOhoNQmgA5mg+3YPH5/t1qCI5tEy5I0khoKZlHqMQD8GgsH8wfqPAVZXy6kkLkQ7BdmAJc5H8g/C/i9dV/jT53yEg5S2xuD1oL7zG/SQz9rBTeG2vYM9TVOp8TYke5J1QExTQO1ZSbw2pkAigVgPz6f/h02jT81NEA84zI0vxPUsE8HAzeCP5HFJhlgYeTAevoN8DDNgERtI+E4Rs7WTuBVMBPUytFU1VQ4VsDAPQz6/BlUe3EWpE9JEF2BkAAPUHmPAM/cWZC14BXh3hH+dI9mhJ6dTTkyB1QxdYSDyzFag0FpnAk689uQD3pQ8PWph3kG6NHt4H1PiUch2xWgNk2kGB9U88h4IJ6zUPyWgJKfD8rSGaCwzgGiWgy8chFQe112Bn+05f2QPWseqNMxTlJmA8mYB+TIfLq/3kQ+cWqQ4O2V4DWsL4MOr0HtC4CzLQHLn4vovrDp/LHB9cVjADSW/uBnmg5a833sJ4s//mjr3sT8y3xQ58zDSuADUBfNp/zmBXRP3Dh6bhtLOwKq0gGgwzgmplZY0z4DKgw/hYUY/pmgKJ1FCbcINIrFxKZtzfxl0ItjgkFV+A54WqdTlXUE3Su8YV1Gbo4v1RjfBA7zArVdd9ZNSkGN99IP9BivCtt8SjVLsfJYgnf7IRQn+4DSPJzFOTVaLqU9CbREg0/pdMqXjgEwNcCKHPOncjHG82whvilZiBGxhCr8PqCGyLdBb5mO+fQV8XQBDNtQ8DJPB0tRLUoLo0Bj+oAqLDMpz72DVeR0gGML6D9R7/DJM8tejrOZ2oGHUUhLFPnFlCqXUE65BPc0E/Y7gCziMpIRrAkufA0ofPOIV147sO0fJew4dd8DoEgfDLyiJihCf+RqL03ljzd7FJQpMwjkdgbwOAyg+hIUHluBmhqB6tzbUPLssDI/qSdR2uMwd0cTJVo+5fB8CPHg0Zrma5AAbwLUVpvYaSxwMRtAxVbht4aDOnsEFO98UTxDAMPIgzYklVBVJFr+XcHSL5S50+QFwWBK60K09lq05HAXwY0Ju6WwHdGZ4oG35gMdIixeK7jb0/oQjSWOaIoaotI/Uy7WUPO+86AOWUs4ezyQxGH0wHMJuE8NxX+8DoaC5sB5JQNp+ZtwbDlqmwqtrlpoScejzwq8FrvnWKIy16W2E+P504PE5fI80XK01SUaeyzY8wpA6fU7qP3WA9FkoVstoCodcCHbCOezhaj8MvkTjyeA5cxsAllPEtCkoyX+DSg1G/E60cCfGwf5n4/nT1FNmd+XYHEZicZmNPp7HjgtpoklkKgvjgTjLzP4oyMxLRDKhxOdHePQ7Cf8PHHPk1hxTkXhvhdAdwQUAZ8QpfdmtPwTKCl5AXhPdh0KxB5OVPYYSouCgPM+AUo/ll6nCYE4VLwwVM49oPTfSJWel6Y1prm77wGS25ko8Hr2jB5UO+qSWBNFvgrDW4tQvg7GzeVK/irY9CbAWyKImo/BeMwhSt8NoPTdDFyN34GEYnraML4xXjmbQTwF60HQYbxGo9XcADQB2aDw2QrK4O2Ecn5ERWsBMZwFld8GojDsIrSAIx4szvgrFlMhdmss0dhqgsriAVaqJdRaH9sBBlAEfQRKz6+BLw4EbcYoyP74MeEEyntjHsQwsrQM2obX3AyKGluA6C4K+x1AFnEZl+Aa/HocFPXeokZtPigv9uAPdRhMS46NI6qSGmAJ/QJMC1bS3O+8wXj+baIojqEQ/BnQhGFgb/46qO4ZgZXAFACzBvgzw5nlhwaUEUzY0ubxr62syS1g4+3AXnwGYsVmMboTE7VCIXh9/D6Ezx0F6rifiIeFgDVVsBQrQoIHbqOlyiQUAH/gUwRRIvZd7cBuMWDzHvX/eJkVWLCOzaXRBAqx6UxrbOeaNBG6TOjZ3glgzWxHSwxWWqrlwZbejZ7+QCi8hLxsIoYXF1JT6FqiLQ3FNvmb9GgzvK+0x2mR4SIhjd7imiy4Yvk5whOemsEKNtwo+2e3A3sh3Yyap8tuCoWbR5VVEs0pCoAZzLgvd/WvxPPpSRDQaxQoUJzZbrv+AIStHEU9O79GG8w6B9aDE4g2vxG1+26i5vjBQFqNAdJ4JEDIWOB4M5AL/aG0SychEJehYKM2MKJ/vPorIC1GgjJuAMb9MaJNfwgsv45gBxEbLRHCyFMjn7LKD8xJrxNVURgt8foJzHFDIXLWOCDNhgENGgSgfwdimpfN78Jj6NkCanyJmvh2/RnUT44CQ8cl1KSygN07BfSPTwL7I6NAE7eXHV5Wkab2ILxZgRUUEI98X7D++TTbJ0CVGP/UQnlqwnu67vQDmEEw7jCHoDfA1/yKNv5rEGk8ewAYXhwPOhvzgy/LT9zlCd8sdsx1+InNJxK+6AQJevR1iFs8htrVp8CCecJWYxkJfH4U0K/eoyWJ+4F13LGUrADl0bARJhcgNlAo7RgCO9i4s1zzpFmkSeYksKl+IZ4WNfBZZXlOwVtQ7NFvw15ofG4gCXtjIETOG0hKujk8z4ws4jIuQ0p3rAWIXEkUZk+AQ5OB5HWkxT7/grbtNK5tWyMt2taK0OIWtESdS7jms7lmW49zrbbkcPXXJxH/cUuBDzyEAugPxo2Pg1JvZCXwpggih/8NXkrCW/RodemF3KwwCNbzFfj0SQKl93FQYXklHm2ZEy3Z3Z7o0F5Tox/UXIc//k8IzXkjACCvAS3lisHw6E7hXIbx7x5EY9YCDV4ByggU6/xQMK59XNwLJGp8HuhaT6Fm3QWsyB4F++nX0dL2AEvEQmi6ebt42JVcXfI4njUycilvuAiKlL50/31dsBVhw/u0lj25CtKTsAGlXPi0HFSbPGCTfnLExAXem87Fz8+CjM9iwJzZiWLVB6oGc7kW+/7mmv2axTX84wJpnLgcrbzfib5ED9bDTwjXuxrhGpYirsmmTK7RwfWgargILV4Ul+RufDqvp9RuE8LMY4ugZGw4KLOag1FbAKr75nMt9x4l/k+YIHydmTQ9+yNpcXoLLbjgg0ergBNnj6KgIGHLSllYic4vhzW5gChtxBp5kWuyJBPdBTGkmaMagjXjAWoLpFTz+DFqU2SA/dzTNOkwm+tEAuzyF2PI7rrt6J4+bSF/czhWMuh2gxmvENbKJGGzsonu4QwgHKYByyembMGtAbGAQuUhHvpfKvpc4TuGBGOQ1wkfnPbyfEosiMQaAIcbt6XJo9vA+X4J0PyDG4avIldnJRkZpyEJaH14PDKL8oF7iLLAHy0ZIyjrTuUafHlcOMByshGgAQXgnUqJpzB1bTkoTNnYnD4MbO402/lwUHgJD3z+S4Wp5BBsLfP43wPSH5wMaaPmgeX8g7TEJxE86n4pHnIJLJAUPOptFeZNtya3E7o7rHmNqUWZCdaofehPBFhG1cXKJJqoig1A9OjPB0fYuXzam1FgTnuMWvVZoH1mJlHXmU95tZVYTnXns05c6jPnav/wN6jj56HlbCPKYj9qxqax6oklghA7AiuJ1PcMkAYfohGnI/yJcfzhOUHAYYWCEIX98v2zVarYLxRGvBehv5jYSmujRY9NeE0esXhcsdCxEAaF5kBZabdFCvd/LUgFPfCI/aNsBSyzN9g2hwJBy5XdidfTncDw9ABCzErKqzJIwPeH2VFwPO4RmhTzBeyvuZQeqDkPzj/6Pj03KBoFsOxBM3d5gijKlyox7GzRSZT4gsv93Yycjc8SzugJHo8CBC5+C9shnwIprE/zh7QXj3ACvCYGmygyX6A6uhx09uXgASMIMWCUsNyAXMuWv1IVWVyVTaPLcRWm0xXv52YTX7EuR2KN5ndr3oW9XrMxrz1AC72Ogz3sR2E/r8DWI15QUdwY4MxyvBpWuKaP6GF1oLDfAa4MroyMRLhasy6AttlXQkG3oxj5fvtD2R6GTliRHAUE26RlDznLEboNeJuhrEhpsEhdmiWPopZdLiCEw+/4X5xFj/0gKqWK+Nh7gkfas3iumdjbjSf1ftkqHH81Sv/fqF1lpXxmHXp6TE88uz42kfdSrHwINWmBL3gM7KSbUFco4/7gIklZ503Bxi6gMtYEmzofLFviaemRILBpSihX0Jykj2gl+F1O3W8+BbvyAgiT4Hkv55o5uRgAtdkgeMJyQgJXgzL3XrAveRMoWnyXY+G6UCVnQl1BaeQV1D/uSmFk8Aq94A+1M1G9uY/ULlZQ7FAvIS4Eq9JeWgy8KVf4zkYn8YeFfmlqyUEr/yKaz3m1Cc3oCbbU3qTkQghLRbbfEfikiaFgynhM8FuJ1nL+siRKuNNYB+nYqlx0714VVhxl4usElOpSQOlzABQ1DgPxTqbUiMpLuLL4qDAlMFWXfXdkWmIiCjs2oITPS5SLO/5jqUCpjWjUQcTP603iUTQIwNcMlpiRXIvdl0ZkCafwigJQ+B7E7RAofI6CXX1FN82NkEVcxn2owlOEAki0BVxkZFnBZ+jr7cZmMRbmwgig69uJrgI0sV99sKUlCH2OmoZHwF7MCX7QEm9qihUKCgq9AoguFL+wDC/kWTSACLVzJkqbrKRmVSYQuxoUHmVW9zUghtpnAYJPgMrqD7bf3iRg8gNN7F8kdso69DYXVHkvYIvhabCg91yNdewc/tR6DTVlPEcUVrRRjTFobs4GLnMKtq59iNpioLakp+k2igEvg5BaeSiiRYDGFdgzhGFrTkHsWs6/ayHVtn6fcrp0UJzrD7w5RLQZb4zG+xgo1HmgtNSAvJ1oxl6Gz5ofCjZWKWDUcl7HMI6u09rRCFYzT6kGjAefFUSI80oiZ1plAFUoBdky/vY3FOxeSe36IlCZg0n20K7sHOLlu5aYPXqCOnwRewwMHJ9DvROy8Z4qWK83wbztPuBK6oASFdD2M4G0kbMxAAMwTnFn7kOUW1ATtMF2lE2MYExn3usmQocGAmo10NAfCTwwnNjbDgN7w2UAkRb00wYqvF0lf7mbxiM4Ao0E9q2s9XAjKMVKk30WCQ96GRhvXliJl42ysuNNCFAFtenzKGn2GbUpi9Eq14JH2JUVG2uF8ob94PXNqwSeepUonxjINVvhsAEgi7iMGylVCxkbzQrhZznBHY+AMmgd0fNocR94i99Xvye/u257fn/bJ6B43USiKYqhZsMx0D6E4mlKo0RtBUVhEGg/GsXvbXM/PdL6f0CyW4MZ9VIdk0lKLjKznBC7zQyqt6YC1JqFP/wo+W0Kf+iRaze7AycZgTNsISpsv9JT0dRmtoKu/SZCfAtAG36QcBlBhEv1o7xfKhD9UeEc9RcJQLPbUZNHEXD+69CS+xegxnFKaqynVvZQMuMJ6j84RDgWwTCp8P7ZeBNsHmuv32dajljMBdh3bJNQ+p2Ci//xACij5hDKexDOct0RGBUhvhPQ2oz6hmhQPPhjY/h/ag/k9zXtgHHcFdKmvkPU2U1pqSGVau7/WjzlMoQFHZWRQGN+f7tOcDh2ItauvahNZQNF7ELSEa1pwpWFg3p7kxq70rC1sIroLB6U7B3J70voCXmZIaCrGQx85oNEY8M49twEqonnsAIS88SNEVpkpqTnCTGrqTVoDxhLv8fKtBi4oBQKvmeIpsAX+IPPEH0Ue0aA4WUrZp1tye/ybcX/E9mOP9goWvTqKlilrMwkDT5PJo1WneWazc/CSqwQEyhdaPhxWT35fR0e4/fe+ygUHxhQlnYB1142sGLXi73oDLaS8PyChvzh5kNYPoVDTV8DpakmtWpNxKNuARALu3MFnpcL2g/fAxK1gChLgsC8cwY93JstTsE8EjIOfhogb1wEmL8Mo8bvQvlTE8sqAweQRVzGfVCFCrTM8oFLw7YYHNfVDPq674AlYAdm4ntAeX4eeJ1bDJrDCwjJfYbavU8QTfwEru7kNMgLPw9K/2+Jgll+aW+B7vAigKNTiNoYSG2Bu0DZbQeosrRY6j0pcHrgLpqJz+BllPh+TQzFtcG6az7/T/uW4qUvgQXXDmr9HuCxmc6hAcf5phBDZ0GsiTJ0E7CGghpLE+f9NzRclSWISsE/g4inSUO4qF9B1WU0oZ2GEdJpGHDtRgEXfIx4FYaA5a9ewgUQLLHM8tMCkzvWergO1G5SEI2gANh0ECRJBRo8nC0euP1YmeR59llO+cAtbNk88GBxivFRDm/XgJ5djWPD+ITjhRaI9sHZ1BL2M7YS4kF5YRZ4nGRxvJBwOf0ob0ghXPw7XMMVV496wOujPx74oSjsD4pDS4gtdTzwGvQ3YjqYe34uHEUx4rTs9pRaEkZKqbbBdDCF7CAacx1QnJhDPayfUMXJT4ii6Blq9ttDFU3mciFcCRrDnqBhMoNhLoe3q4iKU+OlMf3K5u6mic+1BXv2I9SssYKq5Xjw7fY6aO4fTgwPjAFV1FwhfuzJvWjuoWB248SANboK84ehZBl4ZS0Fc8ZgwW8RIS0oxq8Ov/HmK/Kj0BLRhHxGTfp8oi7sBNr9C0C3bwFRp98PJkMBcLU/Ew9l+or+ELSe8YuywlKLKt0eavHbSjygBpCT08ry6b+vo5GgBxqyhupfOgumUh1RE6zEiA5s5y0Q+NJsCoFriWdhU2rZOF8YvknseB8YBcrS1qDY/wnVmFeAunQF8HktxCvdFCECZWTcAVH6XKDmkM2gDvhddLoEV2vjfqqqM5LyUTOIQnsIjXULbqnUHv4RWMOGkEZ//yQcFz/cDMqYd6g98kO0Zv/C5m0pUOUxWhL1Cajqj+UajrkApnAbs+xBFbyWsGWhogbngUeTKbQ48mtQqopR+NqgCF8WvXI8uuylJPxragveSjT1lkHoY0KXD+rtRmqL2EDNoZuBeP3AccRMaY4n7rBSc9gmqopewjX4+AxptOIs27jGP/wLmobzqCVoG5YgX0Hwy0DLNWgbLQ3aCgrDpXHP/0HtW0xtAb9h+DcQE5hB4ZlOLcGbsfLaDln1BbuMixydC/qGUzA+11NbyGaq9b7cvCYBSdTIxhQH7sZfl+xDLn5+IvG4byzYIiajnxh3WFvZFVnUFvo5WMOH0Mb/fCoeWhEeVAG7qC1oM6h8DoPScJ6SsGVgDR1MDGM/4FoPF0ZREM5/Jy0N2UZVfqfYb67WL8eossVIahTS6TjYNFg7eqRRU9BMsDcawTX5+QDGC7ZKfHdRK96byusMO0+AGjIpF7ge1IGbQGMo63bj7dHAsXHwtZZxDX/eRqKXnucafHGG1F5xFgz1fqTWmqtBbfgXSvb5gTJgI7UHoJ/e50Dpm48tpFyi9haGg1YA8wjelzl4C6F+l974vIRi6lrgI17DdPgFWzxZhKfZ1By4jvK1xwLpuVo8iqm4DdRB21n6UOJ9aew2F7cpEzQBr2G4lqICHwY75lOi+ZuaY+YCaTQF83EhCxulgb/i+ZuwsrJwIZMzMU3foCXBq9A+twG9kACKiCSMH2y1+G4jSs8svJc83PKBeFyny+u/lGc+GRmX4bPnekH+r1GgDCvmai6/Ymx0OTxP9XD0gVgwn9MSroYdgiclkbDHs8Xdl+D5dD0c7hYP1nQ1sfvaqG5QCtfoFaEQ0b2vqqhnQRxAEZCiJ86QhAFlrzCfHhVB+H1+VOFrIxcanSQdJ1/R9yiISnLfmtSU6gn6x1K48KE5zJ0/NVQDqvwYKCxUEt7nAmn6aT7P/+UBx99BYUEzWGk8zcX/ekX/K5/+mR6yv8AwmCykwY6TgiXM3E89GYuCpAeTKZFrsulqYREQrmdNiwOt3Uo+W30GBi/U0dx10UQXXAJRK85hoRT8YtCT3epQalSBvs4ZLnK2IHh88jO+YDRGEKVvHon9PFk4sAJ4nyp6/PF4KD2qx5YHD0F9U7mao677Cjd/oUc4mHNroDRRbNXbSdCHGcQn6oqhmvzpJyKI2epHvUKSuciPL00tgNfSwcF28dSUpgFNtIk03Xoa4+LSMmw0dVgkLTztDaHt0zjvN4T4phcXGKjxt0jgAiwks2USSz964oma1Gb0Bs+HMq8OK15DARdHRtG8f/VE2zGLWv/Sg92sA6X4UNLGcaALyeGiPrn8whBWrDT15XDIzakByshUrt5C4dpXwx/vGQ8lu9lwSAB963yu3udCJVWO4E/SszXBaEVr3u88V/eTK9Y3pYU/+8PpSVHUkqsEjxALifziLPGNLZuq4eBoPfgkRYFNZSWxo88TklCWT0++FI2tCh9i9zJCRGwGzUkOB2G5SLErvkRJSMjD50nQEGFkkoyMjIyMjIyMjIyMjIyMjIyMjIyMjIyMjIyMjMxtDsD/Afs5A22bnbILAAAAAElFTkSuQmCC"/>
          <p:cNvSpPr>
            <a:spLocks noChangeAspect="1" noChangeArrowheads="1"/>
          </p:cNvSpPr>
          <p:nvPr/>
        </p:nvSpPr>
        <p:spPr bwMode="auto">
          <a:xfrm>
            <a:off x="2317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endParaRPr lang="en-US" altLang="en-US"/>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5346</TotalTime>
  <Words>1401</Words>
  <Application>Microsoft Office PowerPoint</Application>
  <PresentationFormat>On-screen Show (4:3)</PresentationFormat>
  <Paragraphs>77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Poppins</vt:lpstr>
      <vt:lpstr>Symbol</vt:lpstr>
      <vt:lpstr>Times New Roman</vt:lpstr>
      <vt:lpstr>Default Design</vt:lpstr>
      <vt:lpstr>PowerPoint Presentation</vt:lpstr>
      <vt:lpstr>Regulations</vt:lpstr>
      <vt:lpstr>Internship at companies in RO (1)</vt:lpstr>
      <vt:lpstr>Internship at companies in RO (2)</vt:lpstr>
      <vt:lpstr>Internship at companies in RO (3)</vt:lpstr>
      <vt:lpstr>Internship at companies in RO (4)</vt:lpstr>
      <vt:lpstr>Internship at universities / research institutes / companies from abroad</vt:lpstr>
      <vt:lpstr>Internship at Faculty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Tibi</dc:creator>
  <cp:lastModifiedBy>Tiberiu Marita</cp:lastModifiedBy>
  <cp:revision>593</cp:revision>
  <cp:lastPrinted>2015-01-13T11:05:58Z</cp:lastPrinted>
  <dcterms:created xsi:type="dcterms:W3CDTF">1601-01-01T00:00:00Z</dcterms:created>
  <dcterms:modified xsi:type="dcterms:W3CDTF">2026-03-22T21:09:43Z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b58b62f-6f94-46bd-8089-18e64b0a9abb_Enabled">
    <vt:lpwstr>true</vt:lpwstr>
  </property>
  <property fmtid="{D5CDD505-2E9C-101B-9397-08002B2CF9AE}" pid="3" name="MSIP_Label_5b58b62f-6f94-46bd-8089-18e64b0a9abb_SetDate">
    <vt:lpwstr>2025-02-28T12:18:07Z</vt:lpwstr>
  </property>
  <property fmtid="{D5CDD505-2E9C-101B-9397-08002B2CF9AE}" pid="4" name="MSIP_Label_5b58b62f-6f94-46bd-8089-18e64b0a9abb_Method">
    <vt:lpwstr>Standard</vt:lpwstr>
  </property>
  <property fmtid="{D5CDD505-2E9C-101B-9397-08002B2CF9AE}" pid="5" name="MSIP_Label_5b58b62f-6f94-46bd-8089-18e64b0a9abb_Name">
    <vt:lpwstr>defa4170-0d19-0005-0004-bc88714345d2</vt:lpwstr>
  </property>
  <property fmtid="{D5CDD505-2E9C-101B-9397-08002B2CF9AE}" pid="6" name="MSIP_Label_5b58b62f-6f94-46bd-8089-18e64b0a9abb_SiteId">
    <vt:lpwstr>a6eb79fa-c4a9-4cce-818d-b85274d15305</vt:lpwstr>
  </property>
  <property fmtid="{D5CDD505-2E9C-101B-9397-08002B2CF9AE}" pid="7" name="MSIP_Label_5b58b62f-6f94-46bd-8089-18e64b0a9abb_ActionId">
    <vt:lpwstr>2fc02f3f-0660-4a7f-bde5-e38477842d10</vt:lpwstr>
  </property>
  <property fmtid="{D5CDD505-2E9C-101B-9397-08002B2CF9AE}" pid="8" name="MSIP_Label_5b58b62f-6f94-46bd-8089-18e64b0a9abb_ContentBits">
    <vt:lpwstr>0</vt:lpwstr>
  </property>
  <property fmtid="{D5CDD505-2E9C-101B-9397-08002B2CF9AE}" pid="9" name="MSIP_Label_5b58b62f-6f94-46bd-8089-18e64b0a9abb_Tag">
    <vt:lpwstr>10, 3, 0, 1</vt:lpwstr>
  </property>
</Properties>
</file>